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317" r:id="rId3"/>
    <p:sldId id="308" r:id="rId4"/>
    <p:sldId id="318" r:id="rId5"/>
    <p:sldId id="305" r:id="rId6"/>
    <p:sldId id="306" r:id="rId7"/>
    <p:sldId id="309" r:id="rId8"/>
    <p:sldId id="320" r:id="rId9"/>
    <p:sldId id="321" r:id="rId10"/>
    <p:sldId id="322" r:id="rId11"/>
    <p:sldId id="325" r:id="rId12"/>
    <p:sldId id="323" r:id="rId13"/>
    <p:sldId id="324" r:id="rId14"/>
    <p:sldId id="332" r:id="rId15"/>
    <p:sldId id="333" r:id="rId16"/>
    <p:sldId id="326" r:id="rId17"/>
    <p:sldId id="327" r:id="rId18"/>
    <p:sldId id="330" r:id="rId19"/>
    <p:sldId id="329" r:id="rId20"/>
    <p:sldId id="334" r:id="rId21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8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A4F093-1E23-4B57-BCA0-AC9E4A692DC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0842486-6757-4855-8775-6883EBDDA077}">
      <dgm:prSet custT="1"/>
      <dgm:spPr/>
      <dgm:t>
        <a:bodyPr/>
        <a:lstStyle/>
        <a:p>
          <a:r>
            <a:rPr lang="en-US" sz="2400" dirty="0"/>
            <a:t>Caenorhabditis elegans development and motility</a:t>
          </a:r>
        </a:p>
      </dgm:t>
    </dgm:pt>
    <dgm:pt modelId="{8F2F2B6C-2829-4D58-A24F-3F83D826C7A1}" type="parTrans" cxnId="{A37BA100-251C-4597-A05A-63872DF42567}">
      <dgm:prSet/>
      <dgm:spPr/>
      <dgm:t>
        <a:bodyPr/>
        <a:lstStyle/>
        <a:p>
          <a:endParaRPr lang="en-US" sz="2800"/>
        </a:p>
      </dgm:t>
    </dgm:pt>
    <dgm:pt modelId="{6E499120-6783-46D7-9B4C-25320AFF0CDD}" type="sibTrans" cxnId="{A37BA100-251C-4597-A05A-63872DF42567}">
      <dgm:prSet/>
      <dgm:spPr/>
      <dgm:t>
        <a:bodyPr/>
        <a:lstStyle/>
        <a:p>
          <a:endParaRPr lang="en-US" sz="2800"/>
        </a:p>
      </dgm:t>
    </dgm:pt>
    <dgm:pt modelId="{2FFB1BB9-71C5-4C9E-ACC8-CB4E1B74CD15}">
      <dgm:prSet custT="1"/>
      <dgm:spPr/>
      <dgm:t>
        <a:bodyPr/>
        <a:lstStyle/>
        <a:p>
          <a:r>
            <a:rPr lang="en-US" sz="2400"/>
            <a:t>Ascaris suum neuromuscular contractions and relaxation</a:t>
          </a:r>
        </a:p>
      </dgm:t>
    </dgm:pt>
    <dgm:pt modelId="{A3A9F5A4-A82E-4085-B976-F2773A58BD3F}" type="parTrans" cxnId="{C0CC9585-7953-41C8-AF09-F55393A68FF7}">
      <dgm:prSet/>
      <dgm:spPr/>
      <dgm:t>
        <a:bodyPr/>
        <a:lstStyle/>
        <a:p>
          <a:endParaRPr lang="en-US" sz="2800"/>
        </a:p>
      </dgm:t>
    </dgm:pt>
    <dgm:pt modelId="{388B3229-25A1-4DDA-B923-71DDBCD26B14}" type="sibTrans" cxnId="{C0CC9585-7953-41C8-AF09-F55393A68FF7}">
      <dgm:prSet/>
      <dgm:spPr/>
      <dgm:t>
        <a:bodyPr/>
        <a:lstStyle/>
        <a:p>
          <a:endParaRPr lang="en-US" sz="2800"/>
        </a:p>
      </dgm:t>
    </dgm:pt>
    <dgm:pt modelId="{083E0260-AFC2-4977-9931-D7838ECF8811}">
      <dgm:prSet custT="1"/>
      <dgm:spPr/>
      <dgm:t>
        <a:bodyPr/>
        <a:lstStyle/>
        <a:p>
          <a:r>
            <a:rPr lang="en-US" sz="2400"/>
            <a:t>GABA receptor interactions using molecular docking</a:t>
          </a:r>
        </a:p>
      </dgm:t>
    </dgm:pt>
    <dgm:pt modelId="{DB24AE71-4E31-4122-B5BB-5CDEDC212807}" type="parTrans" cxnId="{86F7672D-CA79-4AFA-84C0-20C92E14023C}">
      <dgm:prSet/>
      <dgm:spPr/>
      <dgm:t>
        <a:bodyPr/>
        <a:lstStyle/>
        <a:p>
          <a:endParaRPr lang="en-US" sz="2800"/>
        </a:p>
      </dgm:t>
    </dgm:pt>
    <dgm:pt modelId="{74CBFDD2-7435-462C-9428-82DFC52336F7}" type="sibTrans" cxnId="{86F7672D-CA79-4AFA-84C0-20C92E14023C}">
      <dgm:prSet/>
      <dgm:spPr/>
      <dgm:t>
        <a:bodyPr/>
        <a:lstStyle/>
        <a:p>
          <a:endParaRPr lang="en-US" sz="2800"/>
        </a:p>
      </dgm:t>
    </dgm:pt>
    <dgm:pt modelId="{F95E9ED7-B07F-406A-AADA-366DBC3DC533}" type="pres">
      <dgm:prSet presAssocID="{E2A4F093-1E23-4B57-BCA0-AC9E4A692DC8}" presName="linear" presStyleCnt="0">
        <dgm:presLayoutVars>
          <dgm:dir/>
          <dgm:animLvl val="lvl"/>
          <dgm:resizeHandles val="exact"/>
        </dgm:presLayoutVars>
      </dgm:prSet>
      <dgm:spPr/>
    </dgm:pt>
    <dgm:pt modelId="{21F8A88D-72BE-4A54-80F9-AEDA3D055500}" type="pres">
      <dgm:prSet presAssocID="{90842486-6757-4855-8775-6883EBDDA077}" presName="parentLin" presStyleCnt="0"/>
      <dgm:spPr/>
    </dgm:pt>
    <dgm:pt modelId="{5F122935-E4DB-4E4A-BD74-903C4CD65CFC}" type="pres">
      <dgm:prSet presAssocID="{90842486-6757-4855-8775-6883EBDDA077}" presName="parentLeftMargin" presStyleLbl="node1" presStyleIdx="0" presStyleCnt="3"/>
      <dgm:spPr/>
    </dgm:pt>
    <dgm:pt modelId="{84AD75C6-6630-4464-8883-FAB6EC1586E0}" type="pres">
      <dgm:prSet presAssocID="{90842486-6757-4855-8775-6883EBDDA077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8C67455A-028E-4524-8333-A55B3397708F}" type="pres">
      <dgm:prSet presAssocID="{90842486-6757-4855-8775-6883EBDDA077}" presName="negativeSpace" presStyleCnt="0"/>
      <dgm:spPr/>
    </dgm:pt>
    <dgm:pt modelId="{0F99375B-67B6-44C7-B2D9-4C71851BB1D2}" type="pres">
      <dgm:prSet presAssocID="{90842486-6757-4855-8775-6883EBDDA077}" presName="childText" presStyleLbl="conFgAcc1" presStyleIdx="0" presStyleCnt="3">
        <dgm:presLayoutVars>
          <dgm:bulletEnabled val="1"/>
        </dgm:presLayoutVars>
      </dgm:prSet>
      <dgm:spPr/>
    </dgm:pt>
    <dgm:pt modelId="{7B74E53E-D56D-4BD4-AD28-8FF56FE79677}" type="pres">
      <dgm:prSet presAssocID="{6E499120-6783-46D7-9B4C-25320AFF0CDD}" presName="spaceBetweenRectangles" presStyleCnt="0"/>
      <dgm:spPr/>
    </dgm:pt>
    <dgm:pt modelId="{B785051B-5C33-4F7D-8EF3-27F94E890BBB}" type="pres">
      <dgm:prSet presAssocID="{2FFB1BB9-71C5-4C9E-ACC8-CB4E1B74CD15}" presName="parentLin" presStyleCnt="0"/>
      <dgm:spPr/>
    </dgm:pt>
    <dgm:pt modelId="{1228BD1E-0761-42D1-8D3C-4AB4A99047B8}" type="pres">
      <dgm:prSet presAssocID="{2FFB1BB9-71C5-4C9E-ACC8-CB4E1B74CD15}" presName="parentLeftMargin" presStyleLbl="node1" presStyleIdx="0" presStyleCnt="3"/>
      <dgm:spPr/>
    </dgm:pt>
    <dgm:pt modelId="{BE252159-29A9-4F83-9139-3F98DE07FBB6}" type="pres">
      <dgm:prSet presAssocID="{2FFB1BB9-71C5-4C9E-ACC8-CB4E1B74CD15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F6F3AAE3-8B97-479B-BAB8-4A0DF684B597}" type="pres">
      <dgm:prSet presAssocID="{2FFB1BB9-71C5-4C9E-ACC8-CB4E1B74CD15}" presName="negativeSpace" presStyleCnt="0"/>
      <dgm:spPr/>
    </dgm:pt>
    <dgm:pt modelId="{F22C5EC3-5B88-4A26-8B62-4793D4A46F5D}" type="pres">
      <dgm:prSet presAssocID="{2FFB1BB9-71C5-4C9E-ACC8-CB4E1B74CD15}" presName="childText" presStyleLbl="conFgAcc1" presStyleIdx="1" presStyleCnt="3">
        <dgm:presLayoutVars>
          <dgm:bulletEnabled val="1"/>
        </dgm:presLayoutVars>
      </dgm:prSet>
      <dgm:spPr/>
    </dgm:pt>
    <dgm:pt modelId="{AF862071-C74F-4CF9-A36D-FE90B7819E93}" type="pres">
      <dgm:prSet presAssocID="{388B3229-25A1-4DDA-B923-71DDBCD26B14}" presName="spaceBetweenRectangles" presStyleCnt="0"/>
      <dgm:spPr/>
    </dgm:pt>
    <dgm:pt modelId="{84DA0B47-56AA-4D42-947F-A80285FDB3F5}" type="pres">
      <dgm:prSet presAssocID="{083E0260-AFC2-4977-9931-D7838ECF8811}" presName="parentLin" presStyleCnt="0"/>
      <dgm:spPr/>
    </dgm:pt>
    <dgm:pt modelId="{FFF9A58E-EBA2-40FE-A76F-4462B7342E50}" type="pres">
      <dgm:prSet presAssocID="{083E0260-AFC2-4977-9931-D7838ECF8811}" presName="parentLeftMargin" presStyleLbl="node1" presStyleIdx="1" presStyleCnt="3"/>
      <dgm:spPr/>
    </dgm:pt>
    <dgm:pt modelId="{33B626C4-6D3A-4D1A-B166-E3CFB3E12393}" type="pres">
      <dgm:prSet presAssocID="{083E0260-AFC2-4977-9931-D7838ECF8811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E1F04A10-BA46-47F7-9C02-1B0E4CEC7C87}" type="pres">
      <dgm:prSet presAssocID="{083E0260-AFC2-4977-9931-D7838ECF8811}" presName="negativeSpace" presStyleCnt="0"/>
      <dgm:spPr/>
    </dgm:pt>
    <dgm:pt modelId="{ADE111C9-5C28-4916-B0A7-C7AD8832FB6C}" type="pres">
      <dgm:prSet presAssocID="{083E0260-AFC2-4977-9931-D7838ECF8811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A37BA100-251C-4597-A05A-63872DF42567}" srcId="{E2A4F093-1E23-4B57-BCA0-AC9E4A692DC8}" destId="{90842486-6757-4855-8775-6883EBDDA077}" srcOrd="0" destOrd="0" parTransId="{8F2F2B6C-2829-4D58-A24F-3F83D826C7A1}" sibTransId="{6E499120-6783-46D7-9B4C-25320AFF0CDD}"/>
    <dgm:cxn modelId="{FF59ED13-B13A-4E3C-A942-435C4171E51A}" type="presOf" srcId="{2FFB1BB9-71C5-4C9E-ACC8-CB4E1B74CD15}" destId="{1228BD1E-0761-42D1-8D3C-4AB4A99047B8}" srcOrd="0" destOrd="0" presId="urn:microsoft.com/office/officeart/2005/8/layout/list1"/>
    <dgm:cxn modelId="{86F7672D-CA79-4AFA-84C0-20C92E14023C}" srcId="{E2A4F093-1E23-4B57-BCA0-AC9E4A692DC8}" destId="{083E0260-AFC2-4977-9931-D7838ECF8811}" srcOrd="2" destOrd="0" parTransId="{DB24AE71-4E31-4122-B5BB-5CDEDC212807}" sibTransId="{74CBFDD2-7435-462C-9428-82DFC52336F7}"/>
    <dgm:cxn modelId="{6AC4325E-731A-46E3-BE80-4A78DFCF3E4A}" type="presOf" srcId="{90842486-6757-4855-8775-6883EBDDA077}" destId="{5F122935-E4DB-4E4A-BD74-903C4CD65CFC}" srcOrd="0" destOrd="0" presId="urn:microsoft.com/office/officeart/2005/8/layout/list1"/>
    <dgm:cxn modelId="{84F84570-5846-409D-9479-3586590D7BB7}" type="presOf" srcId="{083E0260-AFC2-4977-9931-D7838ECF8811}" destId="{FFF9A58E-EBA2-40FE-A76F-4462B7342E50}" srcOrd="0" destOrd="0" presId="urn:microsoft.com/office/officeart/2005/8/layout/list1"/>
    <dgm:cxn modelId="{091D127C-1F10-4294-8096-5DD137FEF319}" type="presOf" srcId="{90842486-6757-4855-8775-6883EBDDA077}" destId="{84AD75C6-6630-4464-8883-FAB6EC1586E0}" srcOrd="1" destOrd="0" presId="urn:microsoft.com/office/officeart/2005/8/layout/list1"/>
    <dgm:cxn modelId="{64947D82-5A44-4AA9-A85C-DA67669D189A}" type="presOf" srcId="{E2A4F093-1E23-4B57-BCA0-AC9E4A692DC8}" destId="{F95E9ED7-B07F-406A-AADA-366DBC3DC533}" srcOrd="0" destOrd="0" presId="urn:microsoft.com/office/officeart/2005/8/layout/list1"/>
    <dgm:cxn modelId="{C0CC9585-7953-41C8-AF09-F55393A68FF7}" srcId="{E2A4F093-1E23-4B57-BCA0-AC9E4A692DC8}" destId="{2FFB1BB9-71C5-4C9E-ACC8-CB4E1B74CD15}" srcOrd="1" destOrd="0" parTransId="{A3A9F5A4-A82E-4085-B976-F2773A58BD3F}" sibTransId="{388B3229-25A1-4DDA-B923-71DDBCD26B14}"/>
    <dgm:cxn modelId="{8511F7BD-63C6-41D7-8B63-8C26EF948FBD}" type="presOf" srcId="{2FFB1BB9-71C5-4C9E-ACC8-CB4E1B74CD15}" destId="{BE252159-29A9-4F83-9139-3F98DE07FBB6}" srcOrd="1" destOrd="0" presId="urn:microsoft.com/office/officeart/2005/8/layout/list1"/>
    <dgm:cxn modelId="{3D5660C7-A609-477C-A1D4-E6946D71D783}" type="presOf" srcId="{083E0260-AFC2-4977-9931-D7838ECF8811}" destId="{33B626C4-6D3A-4D1A-B166-E3CFB3E12393}" srcOrd="1" destOrd="0" presId="urn:microsoft.com/office/officeart/2005/8/layout/list1"/>
    <dgm:cxn modelId="{931FF6F1-C703-424F-B57F-8E5393373482}" type="presParOf" srcId="{F95E9ED7-B07F-406A-AADA-366DBC3DC533}" destId="{21F8A88D-72BE-4A54-80F9-AEDA3D055500}" srcOrd="0" destOrd="0" presId="urn:microsoft.com/office/officeart/2005/8/layout/list1"/>
    <dgm:cxn modelId="{BDBBDA28-4AF4-47A8-ADAA-8489E4D71941}" type="presParOf" srcId="{21F8A88D-72BE-4A54-80F9-AEDA3D055500}" destId="{5F122935-E4DB-4E4A-BD74-903C4CD65CFC}" srcOrd="0" destOrd="0" presId="urn:microsoft.com/office/officeart/2005/8/layout/list1"/>
    <dgm:cxn modelId="{F3947141-7458-4F84-B13E-49091B85552F}" type="presParOf" srcId="{21F8A88D-72BE-4A54-80F9-AEDA3D055500}" destId="{84AD75C6-6630-4464-8883-FAB6EC1586E0}" srcOrd="1" destOrd="0" presId="urn:microsoft.com/office/officeart/2005/8/layout/list1"/>
    <dgm:cxn modelId="{A4F2ECB6-34CC-4BD4-9DD5-D6C2B4588AF1}" type="presParOf" srcId="{F95E9ED7-B07F-406A-AADA-366DBC3DC533}" destId="{8C67455A-028E-4524-8333-A55B3397708F}" srcOrd="1" destOrd="0" presId="urn:microsoft.com/office/officeart/2005/8/layout/list1"/>
    <dgm:cxn modelId="{598D5CFB-BECC-4B4F-9037-E839F1DD5253}" type="presParOf" srcId="{F95E9ED7-B07F-406A-AADA-366DBC3DC533}" destId="{0F99375B-67B6-44C7-B2D9-4C71851BB1D2}" srcOrd="2" destOrd="0" presId="urn:microsoft.com/office/officeart/2005/8/layout/list1"/>
    <dgm:cxn modelId="{B8E7C34E-9483-46CD-83B8-674E73F59FEB}" type="presParOf" srcId="{F95E9ED7-B07F-406A-AADA-366DBC3DC533}" destId="{7B74E53E-D56D-4BD4-AD28-8FF56FE79677}" srcOrd="3" destOrd="0" presId="urn:microsoft.com/office/officeart/2005/8/layout/list1"/>
    <dgm:cxn modelId="{934F4FC5-C8B3-453D-8C33-5F0F9AFF5917}" type="presParOf" srcId="{F95E9ED7-B07F-406A-AADA-366DBC3DC533}" destId="{B785051B-5C33-4F7D-8EF3-27F94E890BBB}" srcOrd="4" destOrd="0" presId="urn:microsoft.com/office/officeart/2005/8/layout/list1"/>
    <dgm:cxn modelId="{D3AB97D8-3430-4C6C-858E-A669DFCBFB9D}" type="presParOf" srcId="{B785051B-5C33-4F7D-8EF3-27F94E890BBB}" destId="{1228BD1E-0761-42D1-8D3C-4AB4A99047B8}" srcOrd="0" destOrd="0" presId="urn:microsoft.com/office/officeart/2005/8/layout/list1"/>
    <dgm:cxn modelId="{6E96BCD9-5F57-4B76-BAA4-71625A9288C7}" type="presParOf" srcId="{B785051B-5C33-4F7D-8EF3-27F94E890BBB}" destId="{BE252159-29A9-4F83-9139-3F98DE07FBB6}" srcOrd="1" destOrd="0" presId="urn:microsoft.com/office/officeart/2005/8/layout/list1"/>
    <dgm:cxn modelId="{364CF520-3E44-4C8D-967D-A8AF4611C091}" type="presParOf" srcId="{F95E9ED7-B07F-406A-AADA-366DBC3DC533}" destId="{F6F3AAE3-8B97-479B-BAB8-4A0DF684B597}" srcOrd="5" destOrd="0" presId="urn:microsoft.com/office/officeart/2005/8/layout/list1"/>
    <dgm:cxn modelId="{12F21657-DEEC-4F12-8AE3-AE37F2D4CEA4}" type="presParOf" srcId="{F95E9ED7-B07F-406A-AADA-366DBC3DC533}" destId="{F22C5EC3-5B88-4A26-8B62-4793D4A46F5D}" srcOrd="6" destOrd="0" presId="urn:microsoft.com/office/officeart/2005/8/layout/list1"/>
    <dgm:cxn modelId="{BE9372F9-F054-45B2-8381-2E6F81FF0C42}" type="presParOf" srcId="{F95E9ED7-B07F-406A-AADA-366DBC3DC533}" destId="{AF862071-C74F-4CF9-A36D-FE90B7819E93}" srcOrd="7" destOrd="0" presId="urn:microsoft.com/office/officeart/2005/8/layout/list1"/>
    <dgm:cxn modelId="{F31DD482-D8F4-4223-BE8C-D041B18170D7}" type="presParOf" srcId="{F95E9ED7-B07F-406A-AADA-366DBC3DC533}" destId="{84DA0B47-56AA-4D42-947F-A80285FDB3F5}" srcOrd="8" destOrd="0" presId="urn:microsoft.com/office/officeart/2005/8/layout/list1"/>
    <dgm:cxn modelId="{F32EF046-6E89-4556-9D82-3E3586404C8A}" type="presParOf" srcId="{84DA0B47-56AA-4D42-947F-A80285FDB3F5}" destId="{FFF9A58E-EBA2-40FE-A76F-4462B7342E50}" srcOrd="0" destOrd="0" presId="urn:microsoft.com/office/officeart/2005/8/layout/list1"/>
    <dgm:cxn modelId="{AD040BC5-636C-4017-AF6F-157C0D825AAF}" type="presParOf" srcId="{84DA0B47-56AA-4D42-947F-A80285FDB3F5}" destId="{33B626C4-6D3A-4D1A-B166-E3CFB3E12393}" srcOrd="1" destOrd="0" presId="urn:microsoft.com/office/officeart/2005/8/layout/list1"/>
    <dgm:cxn modelId="{F0744912-6DDB-4352-945A-EE1562099598}" type="presParOf" srcId="{F95E9ED7-B07F-406A-AADA-366DBC3DC533}" destId="{E1F04A10-BA46-47F7-9C02-1B0E4CEC7C87}" srcOrd="9" destOrd="0" presId="urn:microsoft.com/office/officeart/2005/8/layout/list1"/>
    <dgm:cxn modelId="{8B219AC6-956C-4076-85B7-A80FD5E38612}" type="presParOf" srcId="{F95E9ED7-B07F-406A-AADA-366DBC3DC533}" destId="{ADE111C9-5C28-4916-B0A7-C7AD8832FB6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99375B-67B6-44C7-B2D9-4C71851BB1D2}">
      <dsp:nvSpPr>
        <dsp:cNvPr id="0" name=""/>
        <dsp:cNvSpPr/>
      </dsp:nvSpPr>
      <dsp:spPr>
        <a:xfrm>
          <a:off x="0" y="411273"/>
          <a:ext cx="8128000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AD75C6-6630-4464-8883-FAB6EC1586E0}">
      <dsp:nvSpPr>
        <dsp:cNvPr id="0" name=""/>
        <dsp:cNvSpPr/>
      </dsp:nvSpPr>
      <dsp:spPr>
        <a:xfrm>
          <a:off x="406400" y="27513"/>
          <a:ext cx="5689600" cy="767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Caenorhabditis elegans development and motility</a:t>
          </a:r>
        </a:p>
      </dsp:txBody>
      <dsp:txXfrm>
        <a:off x="443867" y="64980"/>
        <a:ext cx="5614666" cy="692586"/>
      </dsp:txXfrm>
    </dsp:sp>
    <dsp:sp modelId="{F22C5EC3-5B88-4A26-8B62-4793D4A46F5D}">
      <dsp:nvSpPr>
        <dsp:cNvPr id="0" name=""/>
        <dsp:cNvSpPr/>
      </dsp:nvSpPr>
      <dsp:spPr>
        <a:xfrm>
          <a:off x="0" y="1590633"/>
          <a:ext cx="8128000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252159-29A9-4F83-9139-3F98DE07FBB6}">
      <dsp:nvSpPr>
        <dsp:cNvPr id="0" name=""/>
        <dsp:cNvSpPr/>
      </dsp:nvSpPr>
      <dsp:spPr>
        <a:xfrm>
          <a:off x="406400" y="1206873"/>
          <a:ext cx="5689600" cy="767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Ascaris suum neuromuscular contractions and relaxation</a:t>
          </a:r>
        </a:p>
      </dsp:txBody>
      <dsp:txXfrm>
        <a:off x="443867" y="1244340"/>
        <a:ext cx="5614666" cy="692586"/>
      </dsp:txXfrm>
    </dsp:sp>
    <dsp:sp modelId="{ADE111C9-5C28-4916-B0A7-C7AD8832FB6C}">
      <dsp:nvSpPr>
        <dsp:cNvPr id="0" name=""/>
        <dsp:cNvSpPr/>
      </dsp:nvSpPr>
      <dsp:spPr>
        <a:xfrm>
          <a:off x="0" y="2769993"/>
          <a:ext cx="8128000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B626C4-6D3A-4D1A-B166-E3CFB3E12393}">
      <dsp:nvSpPr>
        <dsp:cNvPr id="0" name=""/>
        <dsp:cNvSpPr/>
      </dsp:nvSpPr>
      <dsp:spPr>
        <a:xfrm>
          <a:off x="406400" y="2386233"/>
          <a:ext cx="5689600" cy="767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GABA receptor interactions using molecular docking</a:t>
          </a:r>
        </a:p>
      </dsp:txBody>
      <dsp:txXfrm>
        <a:off x="443867" y="2423700"/>
        <a:ext cx="5614666" cy="6925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5A75F0-1540-4D1C-A704-915924D1F2A7}" type="datetimeFigureOut">
              <a:rPr lang="en-US" smtClean="0"/>
              <a:t>26-Jun-26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A34602-DA5B-4DCE-8679-45223F5370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788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A34602-DA5B-4DCE-8679-45223F5370D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456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A34602-DA5B-4DCE-8679-45223F5370D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9763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9988F4-645B-4C5F-9D72-B1AC684E1893}" type="slidenum">
              <a:rPr lang="sr-Latn-RS" smtClean="0"/>
              <a:t>14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267015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A3316-CEDC-254A-5EDD-98A3AE4D81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1B52FE-2F9E-0A43-18E4-0FD17DC609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CFC5FE-C730-31C9-EB10-FEEAF77AD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0EBAC-1E0D-4A63-B832-C815CABBC194}" type="datetimeFigureOut">
              <a:rPr lang="sr-Latn-RS" smtClean="0"/>
              <a:t>26.6.2026.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57CEA2-AF63-549F-9568-D96F0AC5B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CCF39D-04BE-93CA-705B-E77886E79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E945F-1224-457D-8221-C1BB40D08319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874921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FD86A-A003-4EE4-C5B7-0C27794FB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F728BF-7CBD-59CB-BBA0-B7E9D681DC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67CA48-C980-3AEA-3F68-2ABA5DBC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0EBAC-1E0D-4A63-B832-C815CABBC194}" type="datetimeFigureOut">
              <a:rPr lang="sr-Latn-RS" smtClean="0"/>
              <a:t>26.6.2026.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1ACBC7-100C-2CF5-6B34-7D0DF4136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D5E993-947F-1168-21DA-8C426B374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E945F-1224-457D-8221-C1BB40D08319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718469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E0FDB57-673C-9E3D-DD60-6086BAB1B3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C4D2F8-964A-D6A0-66E5-9469193AFD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907A00-E684-BE9A-53D9-2960E88CE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0EBAC-1E0D-4A63-B832-C815CABBC194}" type="datetimeFigureOut">
              <a:rPr lang="sr-Latn-RS" smtClean="0"/>
              <a:t>26.6.2026.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EA6EE5-29CD-E45A-090B-51DE2FE84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7F5E3E-4FDA-1A95-E121-93F00F1EB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E945F-1224-457D-8221-C1BB40D08319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0135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34DA0-4C0D-CDAC-4093-D4C138A39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81A06-CFEC-9B2A-095F-E1937E2153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F12190-E02F-1271-46ED-2B5AC947B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0EBAC-1E0D-4A63-B832-C815CABBC194}" type="datetimeFigureOut">
              <a:rPr lang="sr-Latn-RS" smtClean="0"/>
              <a:t>26.6.2026.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465422-8FA9-5ED5-02E3-9920543BA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C53E62-6204-0F8C-57EB-C7ABF251E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E945F-1224-457D-8221-C1BB40D08319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094031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4C4872-394F-BC87-B3CF-17E40E844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78A6-ED2A-1BC8-A0E8-797344D402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0D2840-72C6-8B02-AB21-9CE4B4BAE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0EBAC-1E0D-4A63-B832-C815CABBC194}" type="datetimeFigureOut">
              <a:rPr lang="sr-Latn-RS" smtClean="0"/>
              <a:t>26.6.2026.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9F4A4F-A0AD-CF26-9312-72C636121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9933F3-F474-A9C0-1309-252A243A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E945F-1224-457D-8221-C1BB40D08319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080670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ED690-F634-E967-A4B3-E4DA53608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1DE5A2-1C5D-5107-2710-A675018058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55CBC8-F776-DE55-A3EC-5C2C79BA6E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A5FA3D-C86C-96CB-EB5F-25543E7B3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0EBAC-1E0D-4A63-B832-C815CABBC194}" type="datetimeFigureOut">
              <a:rPr lang="sr-Latn-RS" smtClean="0"/>
              <a:t>26.6.2026.</a:t>
            </a:fld>
            <a:endParaRPr lang="sr-Latn-R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9DF31B-D1EC-3406-DCCD-6F0D0AAD5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BB0AAB-220D-C7B2-DAE2-6D08357D4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E945F-1224-457D-8221-C1BB40D08319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583155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07D80-BD94-B649-1C83-57CF28C04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2BB513-F73E-9E07-21C0-9531EE27BE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ED8720-18AF-3CE8-7CE2-B1CDEBEA9D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507B7D-81A3-09EF-32AA-BF600E04D7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F87F103-0441-6EAD-876D-7BC7A29E04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1F8922E-3031-3EAE-C325-2BBFCEB66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0EBAC-1E0D-4A63-B832-C815CABBC194}" type="datetimeFigureOut">
              <a:rPr lang="sr-Latn-RS" smtClean="0"/>
              <a:t>26.6.2026.</a:t>
            </a:fld>
            <a:endParaRPr lang="sr-Latn-R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AE73C8B-C818-5283-182C-AC41DF5D1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7EDD06F-075A-4598-3A8C-E1210852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E945F-1224-457D-8221-C1BB40D08319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247471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5871B-B5B2-EE7D-C7D7-1BDF027CB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38A519-05AA-46E8-8952-CEEB31515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0EBAC-1E0D-4A63-B832-C815CABBC194}" type="datetimeFigureOut">
              <a:rPr lang="sr-Latn-RS" smtClean="0"/>
              <a:t>26.6.2026.</a:t>
            </a:fld>
            <a:endParaRPr lang="sr-Latn-R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7B38DA-7C3D-A9C1-24A4-D80253FC9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B2163C-AA9F-D6D7-0548-0088EAE82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E945F-1224-457D-8221-C1BB40D08319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778389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5E40A2B-3636-55F3-D313-04EABE1E4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0EBAC-1E0D-4A63-B832-C815CABBC194}" type="datetimeFigureOut">
              <a:rPr lang="sr-Latn-RS" smtClean="0"/>
              <a:t>26.6.2026.</a:t>
            </a:fld>
            <a:endParaRPr lang="sr-Latn-R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27E6877-56E9-8B2E-0187-C44B59830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A70050-879D-6B0F-5501-4C65B5B3D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E945F-1224-457D-8221-C1BB40D08319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700189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0676D-51C2-4DC8-7804-1B589A622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72DEC0-E715-81B8-AB0B-A1F9C2D1DF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33C36B-D9EB-7AF8-6A35-650EDA324E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987646-56E4-7595-3A77-97B752D61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0EBAC-1E0D-4A63-B832-C815CABBC194}" type="datetimeFigureOut">
              <a:rPr lang="sr-Latn-RS" smtClean="0"/>
              <a:t>26.6.2026.</a:t>
            </a:fld>
            <a:endParaRPr lang="sr-Latn-R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D37C05-207C-AFD3-3966-5A77EA52F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B934FC-28AE-8AF5-A826-8A17E7E32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E945F-1224-457D-8221-C1BB40D08319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098743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31EB4-4F19-4F25-951B-101718ED4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FACF5C8-1968-1AEC-6008-45586B1DDB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R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C3F732-74E1-23DD-4792-FE006154E9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3646F8-54B9-74D4-C6ED-70D68D9BD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0EBAC-1E0D-4A63-B832-C815CABBC194}" type="datetimeFigureOut">
              <a:rPr lang="sr-Latn-RS" smtClean="0"/>
              <a:t>26.6.2026.</a:t>
            </a:fld>
            <a:endParaRPr lang="sr-Latn-R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84093E-387A-A600-78E7-680B9F674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F0C499-C907-46D6-2125-28DCBEA73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E945F-1224-457D-8221-C1BB40D08319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016874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64B902F-AA7C-124E-4395-C80B13D1A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FF9F38-92F1-185F-6806-4A186516DB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CCB53B-A65F-FA8B-DB27-0902F0CDE3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A0EBAC-1E0D-4A63-B832-C815CABBC194}" type="datetimeFigureOut">
              <a:rPr lang="sr-Latn-RS" smtClean="0"/>
              <a:t>26.6.2026.</a:t>
            </a:fld>
            <a:endParaRPr lang="sr-Latn-R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AF770A-9497-4027-3C0B-42CAD93FE4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R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1EFE82-B579-D679-DBB7-07CBD42959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DE945F-1224-457D-8221-C1BB40D08319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58943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9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39FCB0-602D-4D5C-FC43-AE318259D2A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064A66-FB2C-4214-2996-48E0178533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r-Latn-R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903010-992B-DD31-E101-F1577A86C0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331"/>
            <a:ext cx="12192000" cy="6858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DFCD542-5A65-583D-D995-9169C7DC8E60}"/>
              </a:ext>
            </a:extLst>
          </p:cNvPr>
          <p:cNvSpPr txBox="1"/>
          <p:nvPr/>
        </p:nvSpPr>
        <p:spPr>
          <a:xfrm>
            <a:off x="2194560" y="706864"/>
            <a:ext cx="8001000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AFOXOLANER AND FLURALANER AS POTENTIAL ANTINEMATODAL AGENTS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A2C601B-BE52-6A95-039B-EFC9665A05E4}"/>
              </a:ext>
            </a:extLst>
          </p:cNvPr>
          <p:cNvSpPr txBox="1"/>
          <p:nvPr/>
        </p:nvSpPr>
        <p:spPr>
          <a:xfrm>
            <a:off x="423112" y="5421029"/>
            <a:ext cx="623506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r-Latn-RS" b="1" dirty="0">
                <a:solidFill>
                  <a:srgbClr val="373536"/>
                </a:solidFill>
                <a:latin typeface="Garamond" panose="02020404030301010803" pitchFamily="18" charset="0"/>
              </a:rPr>
              <a:t>Dragana Medić</a:t>
            </a:r>
          </a:p>
          <a:p>
            <a:r>
              <a:rPr lang="sr-Latn-RS" b="1" dirty="0">
                <a:solidFill>
                  <a:srgbClr val="373536"/>
                </a:solidFill>
                <a:latin typeface="Garamond" panose="02020404030301010803" pitchFamily="18" charset="0"/>
              </a:rPr>
              <a:t>Teaching assistant</a:t>
            </a:r>
          </a:p>
          <a:p>
            <a:r>
              <a:rPr lang="sr-Latn-RS" b="1" dirty="0" err="1">
                <a:solidFill>
                  <a:srgbClr val="373536"/>
                </a:solidFill>
                <a:latin typeface="Garamond" panose="02020404030301010803" pitchFamily="18" charset="0"/>
              </a:rPr>
              <a:t>Faculty</a:t>
            </a:r>
            <a:r>
              <a:rPr lang="sr-Latn-RS" b="1" dirty="0">
                <a:solidFill>
                  <a:srgbClr val="373536"/>
                </a:solidFill>
                <a:latin typeface="Garamond" panose="02020404030301010803" pitchFamily="18" charset="0"/>
              </a:rPr>
              <a:t> </a:t>
            </a:r>
            <a:r>
              <a:rPr lang="sr-Latn-RS" b="1" dirty="0" err="1">
                <a:solidFill>
                  <a:srgbClr val="373536"/>
                </a:solidFill>
                <a:latin typeface="Garamond" panose="02020404030301010803" pitchFamily="18" charset="0"/>
              </a:rPr>
              <a:t>of</a:t>
            </a:r>
            <a:r>
              <a:rPr lang="sr-Latn-RS" b="1" dirty="0">
                <a:solidFill>
                  <a:srgbClr val="373536"/>
                </a:solidFill>
                <a:latin typeface="Garamond" panose="02020404030301010803" pitchFamily="18" charset="0"/>
              </a:rPr>
              <a:t> veterinary medicine</a:t>
            </a:r>
          </a:p>
          <a:p>
            <a:r>
              <a:rPr lang="sr-Latn-RS" sz="1800" b="1" dirty="0">
                <a:solidFill>
                  <a:srgbClr val="373536"/>
                </a:solidFill>
                <a:latin typeface="Garamond" panose="02020404030301010803" pitchFamily="18" charset="0"/>
              </a:rPr>
              <a:t>University of Belgrade, Serbia</a:t>
            </a:r>
            <a:endParaRPr lang="en-US" sz="1800" b="1" dirty="0">
              <a:solidFill>
                <a:srgbClr val="373536"/>
              </a:solidFill>
              <a:latin typeface="Garamond" panose="02020404030301010803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E92131-A2E3-9524-352A-7DA17B1FC2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7304" y="5263896"/>
            <a:ext cx="1658256" cy="124369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DF0ECEF-C002-3E4E-0617-05BF2D8FB3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5867" y="5257800"/>
            <a:ext cx="1255885" cy="124978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CFA884-016A-A62E-4BA0-C5B4B2FCD7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81112" y="5313394"/>
            <a:ext cx="1373197" cy="1365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9619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6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7892D04-F96C-154D-C222-80F81891F6B9}"/>
              </a:ext>
            </a:extLst>
          </p:cNvPr>
          <p:cNvSpPr txBox="1"/>
          <p:nvPr/>
        </p:nvSpPr>
        <p:spPr>
          <a:xfrm>
            <a:off x="182312" y="325392"/>
            <a:ext cx="12217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b="1" dirty="0">
                <a:solidFill>
                  <a:schemeClr val="accent5">
                    <a:lumMod val="75000"/>
                  </a:schemeClr>
                </a:solidFill>
              </a:rPr>
              <a:t>Influence of afoxolaner on the contraction/relaxation of neuromuscular preparation </a:t>
            </a:r>
            <a:r>
              <a:rPr lang="sr-Latn-RS" sz="2400" b="1" i="1" dirty="0">
                <a:solidFill>
                  <a:schemeClr val="accent5">
                    <a:lumMod val="75000"/>
                  </a:schemeClr>
                </a:solidFill>
              </a:rPr>
              <a:t>A. suum</a:t>
            </a:r>
            <a:endParaRPr lang="en-US" sz="24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75FF4B-6187-2A1A-5E82-9CA534932B9B}"/>
              </a:ext>
            </a:extLst>
          </p:cNvPr>
          <p:cNvSpPr txBox="1"/>
          <p:nvPr/>
        </p:nvSpPr>
        <p:spPr>
          <a:xfrm>
            <a:off x="223479" y="967485"/>
            <a:ext cx="847649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u="sng" dirty="0">
                <a:solidFill>
                  <a:schemeClr val="accent5">
                    <a:lumMod val="75000"/>
                  </a:schemeClr>
                </a:solidFill>
              </a:rPr>
              <a:t>Effect </a:t>
            </a:r>
            <a:r>
              <a:rPr lang="sr-Latn-RS" sz="2800" u="sng" dirty="0">
                <a:solidFill>
                  <a:schemeClr val="accent5">
                    <a:lumMod val="75000"/>
                  </a:schemeClr>
                </a:solidFill>
              </a:rPr>
              <a:t>of afoxolaner </a:t>
            </a:r>
            <a:r>
              <a:rPr lang="en-US" sz="2800" u="sng" dirty="0">
                <a:solidFill>
                  <a:schemeClr val="accent5">
                    <a:lumMod val="75000"/>
                  </a:schemeClr>
                </a:solidFill>
              </a:rPr>
              <a:t>on </a:t>
            </a:r>
            <a:r>
              <a:rPr lang="en-US" sz="2800" u="sng" dirty="0" err="1">
                <a:solidFill>
                  <a:schemeClr val="accent5">
                    <a:lumMod val="75000"/>
                  </a:schemeClr>
                </a:solidFill>
              </a:rPr>
              <a:t>ACh</a:t>
            </a:r>
            <a:r>
              <a:rPr lang="en-US" sz="2800" u="sng" dirty="0">
                <a:solidFill>
                  <a:schemeClr val="accent5">
                    <a:lumMod val="75000"/>
                  </a:schemeClr>
                </a:solidFill>
              </a:rPr>
              <a:t>-induced contractions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D96B56-CF72-3D1C-BB2C-A867F2C5B68B}"/>
              </a:ext>
            </a:extLst>
          </p:cNvPr>
          <p:cNvSpPr txBox="1"/>
          <p:nvPr/>
        </p:nvSpPr>
        <p:spPr>
          <a:xfrm>
            <a:off x="420838" y="1687065"/>
            <a:ext cx="1135032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u="sng" dirty="0" err="1">
                <a:solidFill>
                  <a:srgbClr val="00B050"/>
                </a:solidFill>
              </a:rPr>
              <a:t>ACh</a:t>
            </a:r>
            <a:r>
              <a:rPr lang="en-US" sz="2400" u="sng" dirty="0">
                <a:solidFill>
                  <a:srgbClr val="00B050"/>
                </a:solidFill>
              </a:rPr>
              <a:t>-induced contractions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0000"/>
                </a:solidFill>
              </a:rPr>
              <a:t>Afoxolaner increased EC50 of acetylcholine</a:t>
            </a:r>
            <a:endParaRPr lang="sr-Latn-RS" sz="2400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Maximal contraction remained unchanged</a:t>
            </a:r>
            <a:r>
              <a:rPr lang="en-GB" sz="2400" dirty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suggests competitive antagonism-like effect </a:t>
            </a:r>
            <a:r>
              <a:rPr lang="en-GB" sz="24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</a:rPr>
              <a:t>on cholinergic responses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9064952-E4B0-75F5-1504-69A10C91B6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9891" y="3546642"/>
            <a:ext cx="8529222" cy="3074406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3E3C6985-39B7-0B32-FD80-3A512FD782D8}"/>
              </a:ext>
            </a:extLst>
          </p:cNvPr>
          <p:cNvSpPr/>
          <p:nvPr/>
        </p:nvSpPr>
        <p:spPr>
          <a:xfrm>
            <a:off x="3422469" y="3811417"/>
            <a:ext cx="1804162" cy="2492602"/>
          </a:xfrm>
          <a:prstGeom prst="ellipse">
            <a:avLst/>
          </a:prstGeom>
          <a:noFill/>
          <a:ln w="317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FE73E9E-9135-BF73-3721-DA238FD35FB8}"/>
              </a:ext>
            </a:extLst>
          </p:cNvPr>
          <p:cNvSpPr/>
          <p:nvPr/>
        </p:nvSpPr>
        <p:spPr>
          <a:xfrm>
            <a:off x="1701781" y="3811417"/>
            <a:ext cx="1720688" cy="2492602"/>
          </a:xfrm>
          <a:prstGeom prst="ellipse">
            <a:avLst/>
          </a:prstGeom>
          <a:noFill/>
          <a:ln w="317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044685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6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24B4D4F-F77D-D0E1-0CD0-D2BE78A5093A}"/>
              </a:ext>
            </a:extLst>
          </p:cNvPr>
          <p:cNvSpPr txBox="1"/>
          <p:nvPr/>
        </p:nvSpPr>
        <p:spPr>
          <a:xfrm>
            <a:off x="1584526" y="160523"/>
            <a:ext cx="119106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u="sng" dirty="0"/>
              <a:t>Effect of GABA and afoxolaner on </a:t>
            </a:r>
            <a:r>
              <a:rPr lang="en-US" sz="2800" u="sng" dirty="0" err="1"/>
              <a:t>ACh</a:t>
            </a:r>
            <a:r>
              <a:rPr lang="en-US" sz="2800" u="sng" dirty="0"/>
              <a:t>-induced contractions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B9BBA1-349E-CF99-E184-6C0064499D32}"/>
              </a:ext>
            </a:extLst>
          </p:cNvPr>
          <p:cNvSpPr txBox="1"/>
          <p:nvPr/>
        </p:nvSpPr>
        <p:spPr>
          <a:xfrm>
            <a:off x="140677" y="725215"/>
            <a:ext cx="930932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/>
              <a:t>ACh</a:t>
            </a:r>
            <a:r>
              <a:rPr lang="en-US" sz="2400" dirty="0"/>
              <a:t>-induced contractions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B050"/>
                </a:solidFill>
              </a:rPr>
              <a:t>GABA inhibited </a:t>
            </a:r>
            <a:r>
              <a:rPr lang="en-US" sz="2400" dirty="0" err="1">
                <a:solidFill>
                  <a:srgbClr val="00B050"/>
                </a:solidFill>
              </a:rPr>
              <a:t>ACh</a:t>
            </a:r>
            <a:r>
              <a:rPr lang="en-US" sz="2400" dirty="0">
                <a:solidFill>
                  <a:srgbClr val="00B050"/>
                </a:solidFill>
              </a:rPr>
              <a:t>-induced contractions: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B050"/>
                </a:solidFill>
              </a:rPr>
              <a:t>30 µm GABA increased the EC50 of </a:t>
            </a:r>
            <a:r>
              <a:rPr lang="en-US" sz="2400" dirty="0" err="1">
                <a:solidFill>
                  <a:srgbClr val="00B050"/>
                </a:solidFill>
              </a:rPr>
              <a:t>ACh</a:t>
            </a:r>
            <a:endParaRPr lang="en-US" sz="2400" dirty="0">
              <a:solidFill>
                <a:srgbClr val="00B05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0000"/>
                </a:solidFill>
              </a:rPr>
              <a:t>Afoxolaner modified this response: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0000"/>
                </a:solidFill>
              </a:rPr>
              <a:t>100μM afoxolaner reduced the inhibitory effect of GABA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0C436DB-E32A-CB3C-1655-EE65AAB9CF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036" y="2835977"/>
            <a:ext cx="9309326" cy="3572610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BF917667-0AC9-B00F-35D0-364220B04E1C}"/>
              </a:ext>
            </a:extLst>
          </p:cNvPr>
          <p:cNvSpPr/>
          <p:nvPr/>
        </p:nvSpPr>
        <p:spPr>
          <a:xfrm>
            <a:off x="1419497" y="3640183"/>
            <a:ext cx="1348258" cy="2597331"/>
          </a:xfrm>
          <a:prstGeom prst="ellipse">
            <a:avLst/>
          </a:prstGeom>
          <a:noFill/>
          <a:ln w="317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C005B74-3E57-DF17-C163-3C7FDFBE9EB8}"/>
              </a:ext>
            </a:extLst>
          </p:cNvPr>
          <p:cNvSpPr/>
          <p:nvPr/>
        </p:nvSpPr>
        <p:spPr>
          <a:xfrm>
            <a:off x="2706791" y="3640184"/>
            <a:ext cx="1560406" cy="2492602"/>
          </a:xfrm>
          <a:prstGeom prst="ellipse">
            <a:avLst/>
          </a:prstGeom>
          <a:noFill/>
          <a:ln w="317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C0655F3-AF99-CEA6-CA22-6A98CB282C07}"/>
              </a:ext>
            </a:extLst>
          </p:cNvPr>
          <p:cNvSpPr/>
          <p:nvPr/>
        </p:nvSpPr>
        <p:spPr>
          <a:xfrm>
            <a:off x="4267198" y="3255235"/>
            <a:ext cx="1628506" cy="2734094"/>
          </a:xfrm>
          <a:prstGeom prst="ellipse">
            <a:avLst/>
          </a:prstGeom>
          <a:noFill/>
          <a:ln w="317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053673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6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65CA4DB-C1A6-43F0-6CE7-8CEBD63DFE10}"/>
              </a:ext>
            </a:extLst>
          </p:cNvPr>
          <p:cNvSpPr txBox="1"/>
          <p:nvPr/>
        </p:nvSpPr>
        <p:spPr>
          <a:xfrm>
            <a:off x="328612" y="339581"/>
            <a:ext cx="110080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r-Latn-RS" sz="2800" u="sng" dirty="0"/>
              <a:t>Relaxant e</a:t>
            </a:r>
            <a:r>
              <a:rPr lang="en-US" sz="2800" u="sng" dirty="0" err="1"/>
              <a:t>ffect</a:t>
            </a:r>
            <a:r>
              <a:rPr lang="en-US" sz="2800" u="sng" dirty="0"/>
              <a:t> </a:t>
            </a:r>
            <a:r>
              <a:rPr lang="sr-Latn-RS" sz="2800" u="sng" dirty="0"/>
              <a:t>of GABA, afoxolaner and piperazine </a:t>
            </a:r>
            <a:endParaRPr lang="en-US" sz="2800" u="sng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FD757F-CEB7-171F-D7AF-C14B408D7D3F}"/>
              </a:ext>
            </a:extLst>
          </p:cNvPr>
          <p:cNvSpPr txBox="1"/>
          <p:nvPr/>
        </p:nvSpPr>
        <p:spPr>
          <a:xfrm>
            <a:off x="140677" y="958334"/>
            <a:ext cx="84341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Afoxolaner potentiates GABA-induced relaxation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4650CB-EB88-25BF-7560-02A87A4FB9F9}"/>
              </a:ext>
            </a:extLst>
          </p:cNvPr>
          <p:cNvSpPr txBox="1"/>
          <p:nvPr/>
        </p:nvSpPr>
        <p:spPr>
          <a:xfrm>
            <a:off x="289672" y="1419999"/>
            <a:ext cx="833019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B050"/>
                </a:solidFill>
              </a:rPr>
              <a:t>GABA (30 </a:t>
            </a:r>
            <a:r>
              <a:rPr lang="el-GR" sz="2400" dirty="0">
                <a:solidFill>
                  <a:srgbClr val="00B050"/>
                </a:solidFill>
              </a:rPr>
              <a:t>μ</a:t>
            </a:r>
            <a:r>
              <a:rPr lang="en-US" sz="2400" dirty="0">
                <a:solidFill>
                  <a:srgbClr val="00B050"/>
                </a:solidFill>
              </a:rPr>
              <a:t>M) induced reproducible relaxation of Ascaris </a:t>
            </a:r>
            <a:r>
              <a:rPr lang="en-US" sz="2400" dirty="0" err="1">
                <a:solidFill>
                  <a:srgbClr val="00B050"/>
                </a:solidFill>
              </a:rPr>
              <a:t>suum</a:t>
            </a:r>
            <a:r>
              <a:rPr lang="en-US" sz="2400" dirty="0">
                <a:solidFill>
                  <a:srgbClr val="00B050"/>
                </a:solidFill>
              </a:rPr>
              <a:t> muscle</a:t>
            </a:r>
            <a:endParaRPr lang="sr-Latn-RS" sz="2400" dirty="0">
              <a:solidFill>
                <a:srgbClr val="00B05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0000"/>
                </a:solidFill>
              </a:rPr>
              <a:t>Afoxolaner (100 </a:t>
            </a:r>
            <a:r>
              <a:rPr lang="el-GR" sz="2400" dirty="0">
                <a:solidFill>
                  <a:srgbClr val="FF0000"/>
                </a:solidFill>
              </a:rPr>
              <a:t>μ</a:t>
            </a:r>
            <a:r>
              <a:rPr lang="en-US" sz="2400" dirty="0">
                <a:solidFill>
                  <a:srgbClr val="FF0000"/>
                </a:solidFill>
              </a:rPr>
              <a:t>M) significantly enhanced GABA-induced relaxation </a:t>
            </a:r>
            <a:endParaRPr lang="sr-Latn-RS" sz="2400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C000"/>
                </a:solidFill>
              </a:rPr>
              <a:t>The potentiating effect was reversible, as responses returned to baseline after washout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959234F-AC1B-4F7A-5769-3B6123E6EB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2027" y="3669863"/>
            <a:ext cx="8407173" cy="3044951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3A1B1680-0181-14A3-C23B-344FCFE64484}"/>
              </a:ext>
            </a:extLst>
          </p:cNvPr>
          <p:cNvSpPr/>
          <p:nvPr/>
        </p:nvSpPr>
        <p:spPr>
          <a:xfrm>
            <a:off x="1675573" y="4437150"/>
            <a:ext cx="1304768" cy="1462516"/>
          </a:xfrm>
          <a:prstGeom prst="ellipse">
            <a:avLst/>
          </a:prstGeom>
          <a:noFill/>
          <a:ln w="317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D2178D4-6829-5DE3-35BD-962CC32FAC0D}"/>
              </a:ext>
            </a:extLst>
          </p:cNvPr>
          <p:cNvSpPr/>
          <p:nvPr/>
        </p:nvSpPr>
        <p:spPr>
          <a:xfrm>
            <a:off x="3054200" y="4189988"/>
            <a:ext cx="1566024" cy="1640871"/>
          </a:xfrm>
          <a:prstGeom prst="ellipse">
            <a:avLst/>
          </a:prstGeom>
          <a:noFill/>
          <a:ln w="317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B1BB0C9-C014-9E5D-AE23-A8AF4B2E62E4}"/>
              </a:ext>
            </a:extLst>
          </p:cNvPr>
          <p:cNvSpPr/>
          <p:nvPr/>
        </p:nvSpPr>
        <p:spPr>
          <a:xfrm>
            <a:off x="4767943" y="3969409"/>
            <a:ext cx="1448429" cy="1640871"/>
          </a:xfrm>
          <a:prstGeom prst="ellipse">
            <a:avLst/>
          </a:prstGeom>
          <a:noFill/>
          <a:ln w="31750">
            <a:solidFill>
              <a:srgbClr val="FFC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793453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6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E0020E2-61A4-F901-F3CE-FCB1A9C5438B}"/>
              </a:ext>
            </a:extLst>
          </p:cNvPr>
          <p:cNvSpPr txBox="1"/>
          <p:nvPr/>
        </p:nvSpPr>
        <p:spPr>
          <a:xfrm>
            <a:off x="442913" y="386834"/>
            <a:ext cx="97181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r-Latn-RS" sz="2800" u="sng" dirty="0"/>
              <a:t>I</a:t>
            </a:r>
            <a:r>
              <a:rPr lang="en-US" sz="2800" u="sng" dirty="0" err="1"/>
              <a:t>nteraction</a:t>
            </a:r>
            <a:r>
              <a:rPr lang="en-US" sz="2800" u="sng" dirty="0"/>
              <a:t> between piperazine and afoxolaner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A951A6-35A9-01FA-2B99-52F101C3DC90}"/>
              </a:ext>
            </a:extLst>
          </p:cNvPr>
          <p:cNvSpPr txBox="1"/>
          <p:nvPr/>
        </p:nvSpPr>
        <p:spPr>
          <a:xfrm>
            <a:off x="0" y="1187449"/>
            <a:ext cx="1178456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B050"/>
                </a:solidFill>
              </a:rPr>
              <a:t>GABA-induced relaxation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1"/>
                </a:solidFill>
              </a:rPr>
              <a:t>Piperazine (300 </a:t>
            </a:r>
            <a:r>
              <a:rPr lang="el-GR" sz="2400" dirty="0">
                <a:solidFill>
                  <a:schemeClr val="accent1"/>
                </a:solidFill>
              </a:rPr>
              <a:t>μ</a:t>
            </a:r>
            <a:r>
              <a:rPr lang="en-US" sz="2400" dirty="0">
                <a:solidFill>
                  <a:schemeClr val="accent1"/>
                </a:solidFill>
              </a:rPr>
              <a:t>M) significantly reduced GABA-induced relaxation compared with control</a:t>
            </a:r>
            <a:endParaRPr lang="sr-Latn-RS" sz="2400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0000"/>
                </a:solidFill>
              </a:rPr>
              <a:t>Co-application of afoxolaner and piperazine produced an even greater inhibition of GABA-induced relaxation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315DA97-8557-7115-8A3F-01C1DDAA1D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2686" y="2931971"/>
            <a:ext cx="8303758" cy="3295787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45D34D0B-C691-0637-C228-DF635FF00020}"/>
              </a:ext>
            </a:extLst>
          </p:cNvPr>
          <p:cNvSpPr/>
          <p:nvPr/>
        </p:nvSpPr>
        <p:spPr>
          <a:xfrm>
            <a:off x="1981198" y="3263106"/>
            <a:ext cx="1001486" cy="2049125"/>
          </a:xfrm>
          <a:prstGeom prst="ellipse">
            <a:avLst/>
          </a:prstGeom>
          <a:noFill/>
          <a:ln w="317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188E63B-C450-F46B-D74D-9ED7E9A50AF8}"/>
              </a:ext>
            </a:extLst>
          </p:cNvPr>
          <p:cNvSpPr/>
          <p:nvPr/>
        </p:nvSpPr>
        <p:spPr>
          <a:xfrm>
            <a:off x="3108186" y="3347583"/>
            <a:ext cx="1001486" cy="1864067"/>
          </a:xfrm>
          <a:prstGeom prst="ellipse">
            <a:avLst/>
          </a:prstGeom>
          <a:noFill/>
          <a:ln w="31750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3B9E77E-287A-BF37-6054-97CD05E0E96E}"/>
              </a:ext>
            </a:extLst>
          </p:cNvPr>
          <p:cNvSpPr/>
          <p:nvPr/>
        </p:nvSpPr>
        <p:spPr>
          <a:xfrm>
            <a:off x="4191629" y="3886206"/>
            <a:ext cx="1001486" cy="1373718"/>
          </a:xfrm>
          <a:prstGeom prst="ellipse">
            <a:avLst/>
          </a:prstGeom>
          <a:noFill/>
          <a:ln w="317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378414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6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5A8BDE-0D01-2D59-8B85-AB69694B0A5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51208" y="805543"/>
            <a:ext cx="6899117" cy="4833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92A5FFE-E440-60ED-A841-CBAEDFB582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198991">
            <a:off x="5194075" y="4102939"/>
            <a:ext cx="178842" cy="16472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F253221-FF5A-7DB0-8F51-D048B8A0FC10}"/>
              </a:ext>
            </a:extLst>
          </p:cNvPr>
          <p:cNvSpPr txBox="1"/>
          <p:nvPr/>
        </p:nvSpPr>
        <p:spPr>
          <a:xfrm>
            <a:off x="5224525" y="3689745"/>
            <a:ext cx="62594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050" b="1" dirty="0">
                <a:latin typeface="Arial Black" panose="020B0A04020102020204" pitchFamily="34" charset="0"/>
              </a:rPr>
              <a:t>GABA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C097D91-BDAF-9D30-A031-AF862AFEACC3}"/>
              </a:ext>
            </a:extLst>
          </p:cNvPr>
          <p:cNvSpPr/>
          <p:nvPr/>
        </p:nvSpPr>
        <p:spPr>
          <a:xfrm>
            <a:off x="4966294" y="3900764"/>
            <a:ext cx="630419" cy="602939"/>
          </a:xfrm>
          <a:prstGeom prst="ellipse">
            <a:avLst/>
          </a:prstGeom>
          <a:noFill/>
          <a:ln w="254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C86A12-6FF0-8472-A524-CC250CA2F562}"/>
              </a:ext>
            </a:extLst>
          </p:cNvPr>
          <p:cNvSpPr txBox="1"/>
          <p:nvPr/>
        </p:nvSpPr>
        <p:spPr>
          <a:xfrm>
            <a:off x="5133287" y="4271325"/>
            <a:ext cx="3534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800" b="1" dirty="0">
                <a:latin typeface="Arial Black" panose="020B0A04020102020204" pitchFamily="34" charset="0"/>
              </a:rPr>
              <a:t>Cl-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964D31-7A04-8ABF-2A06-704B99F5F38D}"/>
              </a:ext>
            </a:extLst>
          </p:cNvPr>
          <p:cNvSpPr txBox="1"/>
          <p:nvPr/>
        </p:nvSpPr>
        <p:spPr>
          <a:xfrm>
            <a:off x="5133287" y="3931384"/>
            <a:ext cx="5247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800" b="1" dirty="0">
                <a:latin typeface="Arial Black" panose="020B0A04020102020204" pitchFamily="34" charset="0"/>
              </a:rPr>
              <a:t>Cl-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3F63F4-9828-5130-EECA-3502EAA965F3}"/>
              </a:ext>
            </a:extLst>
          </p:cNvPr>
          <p:cNvSpPr txBox="1"/>
          <p:nvPr/>
        </p:nvSpPr>
        <p:spPr>
          <a:xfrm>
            <a:off x="1145167" y="1092242"/>
            <a:ext cx="215683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050" b="1" dirty="0">
                <a:latin typeface="Arial Black" panose="020B0A04020102020204" pitchFamily="34" charset="0"/>
              </a:rPr>
              <a:t>Synaptic GABA receptor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F84924-4F38-B59E-A119-F6C36BE0F8D4}"/>
              </a:ext>
            </a:extLst>
          </p:cNvPr>
          <p:cNvSpPr txBox="1"/>
          <p:nvPr/>
        </p:nvSpPr>
        <p:spPr>
          <a:xfrm>
            <a:off x="6423376" y="4314711"/>
            <a:ext cx="242591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050" b="1" dirty="0">
                <a:latin typeface="Arial Black" panose="020B0A04020102020204" pitchFamily="34" charset="0"/>
              </a:rPr>
              <a:t>Extrasynaptic GABA receptor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87542FE-E221-0A08-9B8F-F50E8155CD66}"/>
              </a:ext>
            </a:extLst>
          </p:cNvPr>
          <p:cNvCxnSpPr>
            <a:stCxn id="9" idx="2"/>
          </p:cNvCxnSpPr>
          <p:nvPr/>
        </p:nvCxnSpPr>
        <p:spPr>
          <a:xfrm>
            <a:off x="2223583" y="1346158"/>
            <a:ext cx="883684" cy="32177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D349C91-7157-AAF0-4268-9271EB454144}"/>
              </a:ext>
            </a:extLst>
          </p:cNvPr>
          <p:cNvCxnSpPr>
            <a:cxnSpLocks/>
          </p:cNvCxnSpPr>
          <p:nvPr/>
        </p:nvCxnSpPr>
        <p:spPr>
          <a:xfrm flipH="1" flipV="1">
            <a:off x="5614343" y="4185299"/>
            <a:ext cx="815949" cy="25882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2489348C-7707-1C88-825C-59B8B77CB898}"/>
              </a:ext>
            </a:extLst>
          </p:cNvPr>
          <p:cNvSpPr txBox="1"/>
          <p:nvPr/>
        </p:nvSpPr>
        <p:spPr>
          <a:xfrm>
            <a:off x="8670380" y="5407967"/>
            <a:ext cx="26016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>
                <a:solidFill>
                  <a:srgbClr val="FF0000"/>
                </a:solidFill>
                <a:latin typeface="Arial Black" panose="020B0A04020102020204" pitchFamily="34" charset="0"/>
              </a:rPr>
              <a:t>AFOXOLANER</a:t>
            </a:r>
          </a:p>
        </p:txBody>
      </p:sp>
      <p:sp>
        <p:nvSpPr>
          <p:cNvPr id="11" name="Arrow: Up 10">
            <a:extLst>
              <a:ext uri="{FF2B5EF4-FFF2-40B4-BE49-F238E27FC236}">
                <a16:creationId xmlns:a16="http://schemas.microsoft.com/office/drawing/2014/main" id="{F5534F2E-8724-3A42-CBB1-75A768746FDE}"/>
              </a:ext>
            </a:extLst>
          </p:cNvPr>
          <p:cNvSpPr/>
          <p:nvPr/>
        </p:nvSpPr>
        <p:spPr>
          <a:xfrm rot="17605744" flipH="1">
            <a:off x="7012072" y="3176933"/>
            <a:ext cx="97710" cy="3484505"/>
          </a:xfrm>
          <a:prstGeom prst="upArrow">
            <a:avLst>
              <a:gd name="adj1" fmla="val 50000"/>
              <a:gd name="adj2" fmla="val 244913"/>
            </a:avLst>
          </a:prstGeom>
          <a:solidFill>
            <a:srgbClr val="FF0000"/>
          </a:solidFill>
          <a:ln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14" name="Arrow: Up 13">
            <a:extLst>
              <a:ext uri="{FF2B5EF4-FFF2-40B4-BE49-F238E27FC236}">
                <a16:creationId xmlns:a16="http://schemas.microsoft.com/office/drawing/2014/main" id="{37E5BE3D-4949-EAFD-9D6A-72F14626CF10}"/>
              </a:ext>
            </a:extLst>
          </p:cNvPr>
          <p:cNvSpPr/>
          <p:nvPr/>
        </p:nvSpPr>
        <p:spPr>
          <a:xfrm rot="18912960" flipH="1">
            <a:off x="7907254" y="3354144"/>
            <a:ext cx="113100" cy="2299115"/>
          </a:xfrm>
          <a:prstGeom prst="upArrow">
            <a:avLst>
              <a:gd name="adj1" fmla="val 50000"/>
              <a:gd name="adj2" fmla="val 244913"/>
            </a:avLst>
          </a:prstGeom>
          <a:solidFill>
            <a:srgbClr val="FF0000"/>
          </a:solidFill>
          <a:ln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104934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6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B827FC9-0423-82BD-CBF5-E302625235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3485" y="1346915"/>
            <a:ext cx="8378598" cy="445176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5C820A2-808B-50B0-72B8-678909AECA71}"/>
              </a:ext>
            </a:extLst>
          </p:cNvPr>
          <p:cNvSpPr txBox="1"/>
          <p:nvPr/>
        </p:nvSpPr>
        <p:spPr>
          <a:xfrm>
            <a:off x="4247849" y="474541"/>
            <a:ext cx="369630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r-Latn-RS" sz="3200" b="1" dirty="0">
                <a:solidFill>
                  <a:schemeClr val="accent1"/>
                </a:solidFill>
              </a:rPr>
              <a:t>Molecular docking</a:t>
            </a:r>
            <a:endParaRPr lang="en-US" sz="32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63525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6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8612C07-8CE2-55B1-33D0-91ECC802C336}"/>
              </a:ext>
            </a:extLst>
          </p:cNvPr>
          <p:cNvSpPr txBox="1"/>
          <p:nvPr/>
        </p:nvSpPr>
        <p:spPr>
          <a:xfrm>
            <a:off x="4119641" y="113974"/>
            <a:ext cx="369630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r-Latn-RS" sz="3200" b="1" dirty="0">
                <a:solidFill>
                  <a:schemeClr val="accent1"/>
                </a:solidFill>
              </a:rPr>
              <a:t>Molecular docking</a:t>
            </a:r>
            <a:endParaRPr lang="en-US" sz="3200" b="1" dirty="0">
              <a:solidFill>
                <a:schemeClr val="accent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C3AB2C-B67E-6A21-46E6-BAD24FC315EF}"/>
              </a:ext>
            </a:extLst>
          </p:cNvPr>
          <p:cNvSpPr txBox="1"/>
          <p:nvPr/>
        </p:nvSpPr>
        <p:spPr>
          <a:xfrm>
            <a:off x="139435" y="762610"/>
            <a:ext cx="971369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1"/>
                </a:solidFill>
              </a:rPr>
              <a:t>Piperazine preferentially binds the </a:t>
            </a:r>
            <a:r>
              <a:rPr lang="en-US" sz="2400" dirty="0" err="1">
                <a:solidFill>
                  <a:schemeClr val="accent1"/>
                </a:solidFill>
              </a:rPr>
              <a:t>orthosteric</a:t>
            </a:r>
            <a:r>
              <a:rPr lang="en-US" sz="2400" dirty="0">
                <a:solidFill>
                  <a:schemeClr val="accent1"/>
                </a:solidFill>
              </a:rPr>
              <a:t> GABA site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r-Latn-RS" sz="2400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1"/>
                </a:solidFill>
              </a:rPr>
              <a:t>Afoxolaner preferentially occupies allosteric transmembrane pockets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r-Latn-RS" sz="2400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1"/>
                </a:solidFill>
              </a:rPr>
              <a:t>Computational findings support experimental observations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3C4862-2F9B-99D7-D869-73D4CA0B56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3451" y="2765463"/>
            <a:ext cx="8740898" cy="3895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1262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6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527C441-BB0E-149D-7FDE-1044F00322FD}"/>
              </a:ext>
            </a:extLst>
          </p:cNvPr>
          <p:cNvSpPr/>
          <p:nvPr/>
        </p:nvSpPr>
        <p:spPr>
          <a:xfrm>
            <a:off x="4277510" y="517185"/>
            <a:ext cx="3636980" cy="830997"/>
          </a:xfrm>
          <a:prstGeom prst="roundRect">
            <a:avLst/>
          </a:prstGeom>
          <a:noFill/>
          <a:ln w="28575">
            <a:solidFill>
              <a:schemeClr val="accent1">
                <a:lumMod val="50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4400" b="1" dirty="0">
                <a:solidFill>
                  <a:schemeClr val="accent1">
                    <a:lumMod val="50000"/>
                  </a:schemeClr>
                </a:solidFill>
              </a:rPr>
              <a:t>Conclusions</a:t>
            </a:r>
            <a:endParaRPr lang="en-US" sz="4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32B939-E8C9-53F8-F2AB-DBA9B1D1A14B}"/>
              </a:ext>
            </a:extLst>
          </p:cNvPr>
          <p:cNvSpPr txBox="1"/>
          <p:nvPr/>
        </p:nvSpPr>
        <p:spPr>
          <a:xfrm>
            <a:off x="732609" y="2644571"/>
            <a:ext cx="1108927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1"/>
                </a:solidFill>
              </a:rPr>
              <a:t>Afoxolaner shows promising </a:t>
            </a:r>
            <a:r>
              <a:rPr lang="en-US" sz="2400" dirty="0" err="1">
                <a:solidFill>
                  <a:schemeClr val="accent1"/>
                </a:solidFill>
              </a:rPr>
              <a:t>antinematodal</a:t>
            </a:r>
            <a:r>
              <a:rPr lang="en-US" sz="2400" dirty="0">
                <a:solidFill>
                  <a:schemeClr val="accent1"/>
                </a:solidFill>
              </a:rPr>
              <a:t> activity by affecting development and motility in </a:t>
            </a:r>
            <a:r>
              <a:rPr lang="en-US" sz="2400" i="1" dirty="0">
                <a:solidFill>
                  <a:schemeClr val="accent1"/>
                </a:solidFill>
              </a:rPr>
              <a:t>C. elegans</a:t>
            </a:r>
            <a:r>
              <a:rPr lang="en-US" sz="2400" dirty="0">
                <a:solidFill>
                  <a:schemeClr val="accent1"/>
                </a:solidFill>
              </a:rPr>
              <a:t>, antagonizing acetylcholine (</a:t>
            </a:r>
            <a:r>
              <a:rPr lang="en-US" sz="2400" dirty="0" err="1">
                <a:solidFill>
                  <a:schemeClr val="accent1"/>
                </a:solidFill>
              </a:rPr>
              <a:t>ACh</a:t>
            </a:r>
            <a:r>
              <a:rPr lang="en-US" sz="2400" dirty="0">
                <a:solidFill>
                  <a:schemeClr val="accent1"/>
                </a:solidFill>
              </a:rPr>
              <a:t>)-induced contractions, and enhancing the relaxant effects of GABA in </a:t>
            </a:r>
            <a:r>
              <a:rPr lang="en-US" sz="2400" i="1" dirty="0">
                <a:solidFill>
                  <a:schemeClr val="accent1"/>
                </a:solidFill>
              </a:rPr>
              <a:t>A. </a:t>
            </a:r>
            <a:r>
              <a:rPr lang="en-US" sz="2400" i="1" dirty="0" err="1">
                <a:solidFill>
                  <a:schemeClr val="accent1"/>
                </a:solidFill>
              </a:rPr>
              <a:t>suum</a:t>
            </a:r>
            <a:r>
              <a:rPr lang="en-US" sz="2400" dirty="0">
                <a:solidFill>
                  <a:schemeClr val="accent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145635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9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B5F0CF-404A-9085-306E-A52617AC89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D49DDD1-33C3-4065-708E-1E2E3DD5550A}"/>
              </a:ext>
            </a:extLst>
          </p:cNvPr>
          <p:cNvSpPr/>
          <p:nvPr/>
        </p:nvSpPr>
        <p:spPr>
          <a:xfrm>
            <a:off x="4277510" y="157956"/>
            <a:ext cx="3636980" cy="830997"/>
          </a:xfrm>
          <a:prstGeom prst="roundRect">
            <a:avLst/>
          </a:prstGeom>
          <a:noFill/>
          <a:ln w="28575">
            <a:solidFill>
              <a:schemeClr val="accent1">
                <a:lumMod val="50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4400" b="1" dirty="0">
                <a:solidFill>
                  <a:schemeClr val="accent1">
                    <a:lumMod val="50000"/>
                  </a:schemeClr>
                </a:solidFill>
              </a:rPr>
              <a:t>Conclusions</a:t>
            </a:r>
            <a:endParaRPr lang="en-US" sz="4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852E9A-A044-2561-205D-815F2B5F907C}"/>
              </a:ext>
            </a:extLst>
          </p:cNvPr>
          <p:cNvSpPr txBox="1"/>
          <p:nvPr/>
        </p:nvSpPr>
        <p:spPr>
          <a:xfrm>
            <a:off x="322061" y="1151673"/>
            <a:ext cx="11397187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/>
                </a:solidFill>
              </a:rPr>
              <a:t>Its pharmacological action on GABA receptors appears to be dual:</a:t>
            </a:r>
          </a:p>
          <a:p>
            <a:endParaRPr lang="sr-Latn-RS" sz="2400" dirty="0">
              <a:solidFill>
                <a:schemeClr val="accent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chemeClr val="accent1"/>
                </a:solidFill>
              </a:rPr>
              <a:t>During </a:t>
            </a:r>
            <a:r>
              <a:rPr lang="en-US" sz="2400" dirty="0" err="1">
                <a:solidFill>
                  <a:schemeClr val="accent1"/>
                </a:solidFill>
              </a:rPr>
              <a:t>ACh</a:t>
            </a:r>
            <a:r>
              <a:rPr lang="en-US" sz="2400" dirty="0">
                <a:solidFill>
                  <a:schemeClr val="accent1"/>
                </a:solidFill>
              </a:rPr>
              <a:t>-induced contractions, afoxolaner behaves as a partial agonist/antagonist of GABA receptors, likely involving binding to an </a:t>
            </a:r>
            <a:r>
              <a:rPr lang="en-US" sz="2400" dirty="0" err="1">
                <a:solidFill>
                  <a:schemeClr val="accent1"/>
                </a:solidFill>
              </a:rPr>
              <a:t>orthosteric</a:t>
            </a:r>
            <a:r>
              <a:rPr lang="en-US" sz="2400" dirty="0">
                <a:solidFill>
                  <a:schemeClr val="accent1"/>
                </a:solidFill>
              </a:rPr>
              <a:t> site and affecting synaptic GABA receptors between interneurons and motoneurons.</a:t>
            </a:r>
          </a:p>
          <a:p>
            <a:pPr marL="457200" indent="-457200">
              <a:buFont typeface="+mj-lt"/>
              <a:buAutoNum type="arabicPeriod"/>
            </a:pPr>
            <a:endParaRPr lang="sr-Latn-RS" sz="2400" dirty="0">
              <a:solidFill>
                <a:schemeClr val="accent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chemeClr val="accent1"/>
                </a:solidFill>
              </a:rPr>
              <a:t>During GABA-mediated relaxation via </a:t>
            </a:r>
            <a:r>
              <a:rPr lang="en-US" sz="2400" dirty="0" err="1">
                <a:solidFill>
                  <a:schemeClr val="accent1"/>
                </a:solidFill>
              </a:rPr>
              <a:t>extrasynaptic</a:t>
            </a:r>
            <a:r>
              <a:rPr lang="en-US" sz="2400" dirty="0">
                <a:solidFill>
                  <a:schemeClr val="accent1"/>
                </a:solidFill>
              </a:rPr>
              <a:t> receptors, it acts as a positive allosteric modulator (PAM), enhancing GABA activity without inducing relaxation on its own, and antagonizing piperazine effects.</a:t>
            </a:r>
            <a:endParaRPr lang="sr-Latn-RS" sz="2400" dirty="0">
              <a:solidFill>
                <a:schemeClr val="accent1"/>
              </a:solidFill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1"/>
                </a:solidFill>
              </a:rPr>
              <a:t>These dual actions on synaptic and </a:t>
            </a:r>
            <a:r>
              <a:rPr lang="en-US" sz="2400" dirty="0" err="1">
                <a:solidFill>
                  <a:schemeClr val="accent1"/>
                </a:solidFill>
              </a:rPr>
              <a:t>extrasynaptic</a:t>
            </a:r>
            <a:r>
              <a:rPr lang="en-US" sz="2400" dirty="0">
                <a:solidFill>
                  <a:schemeClr val="accent1"/>
                </a:solidFill>
              </a:rPr>
              <a:t> GABA receptors suggest an important role in its </a:t>
            </a:r>
            <a:r>
              <a:rPr lang="en-US" sz="2400" dirty="0" err="1">
                <a:solidFill>
                  <a:schemeClr val="accent1"/>
                </a:solidFill>
              </a:rPr>
              <a:t>antinematodal</a:t>
            </a:r>
            <a:r>
              <a:rPr lang="en-US" sz="2400" dirty="0">
                <a:solidFill>
                  <a:schemeClr val="accent1"/>
                </a:solidFill>
              </a:rPr>
              <a:t> activity and warrant further investigation.</a:t>
            </a:r>
            <a:endParaRPr lang="sr-Latn-RS" sz="2400" dirty="0">
              <a:solidFill>
                <a:schemeClr val="accent1"/>
              </a:solidFill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1"/>
                </a:solidFill>
              </a:rPr>
              <a:t>However, potential interactions with GABAergic anthelmintics (GABA receptor agonists) used in combination therapies should be carefully considered.</a:t>
            </a:r>
          </a:p>
        </p:txBody>
      </p:sp>
    </p:spTree>
    <p:extLst>
      <p:ext uri="{BB962C8B-B14F-4D97-AF65-F5344CB8AC3E}">
        <p14:creationId xmlns:p14="http://schemas.microsoft.com/office/powerpoint/2010/main" val="14452586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8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0E55BA5-A230-A88A-D110-24DEEDCD32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2432"/>
          <a:stretch/>
        </p:blipFill>
        <p:spPr>
          <a:xfrm>
            <a:off x="3113742" y="2595570"/>
            <a:ext cx="1295401" cy="191719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B5BA64B-7B9A-DD5A-A60B-A0C1DD19CF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5295" y="2556375"/>
            <a:ext cx="1295400" cy="199292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37C6A45-B0CA-F7B2-2AA2-5B5970D5D9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1596" y="2636194"/>
            <a:ext cx="1564544" cy="187656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C0F3B6F-0ADC-F1E8-7222-28B65945F662}"/>
              </a:ext>
            </a:extLst>
          </p:cNvPr>
          <p:cNvSpPr txBox="1"/>
          <p:nvPr/>
        </p:nvSpPr>
        <p:spPr>
          <a:xfrm>
            <a:off x="686545" y="1297990"/>
            <a:ext cx="109393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Acknowledgement to the research team of the Department of Pharmacology and Toxicology, Faculty of Veterinary Medicine in Belgrade</a:t>
            </a:r>
            <a:endParaRPr lang="sr-Latn-RS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C0409BD-A376-1E6A-4785-AF9AC86EF7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33392" y="2592913"/>
            <a:ext cx="1346144" cy="191984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ACDAF0E-8BA9-BB13-576E-0B57B7082735}"/>
              </a:ext>
            </a:extLst>
          </p:cNvPr>
          <p:cNvSpPr txBox="1"/>
          <p:nvPr/>
        </p:nvSpPr>
        <p:spPr>
          <a:xfrm>
            <a:off x="686545" y="4512762"/>
            <a:ext cx="19223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400" b="1" dirty="0">
                <a:latin typeface="Arial Black" panose="020B0A04020102020204" pitchFamily="34" charset="0"/>
              </a:rPr>
              <a:t>Saša M. Trailović,</a:t>
            </a:r>
          </a:p>
          <a:p>
            <a:r>
              <a:rPr lang="sr-Latn-RS" sz="1400" b="1" dirty="0">
                <a:latin typeface="Arial Black" panose="020B0A04020102020204" pitchFamily="34" charset="0"/>
              </a:rPr>
              <a:t>DVM, PhD</a:t>
            </a:r>
          </a:p>
          <a:p>
            <a:r>
              <a:rPr lang="sr-Latn-RS" sz="1400" b="1" dirty="0">
                <a:latin typeface="Arial Black" panose="020B0A04020102020204" pitchFamily="34" charset="0"/>
              </a:rPr>
              <a:t>Professor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7243009-7A92-F746-66A9-B5118C456C6A}"/>
              </a:ext>
            </a:extLst>
          </p:cNvPr>
          <p:cNvSpPr txBox="1"/>
          <p:nvPr/>
        </p:nvSpPr>
        <p:spPr>
          <a:xfrm>
            <a:off x="2587256" y="4549298"/>
            <a:ext cx="23320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400" b="1" dirty="0">
                <a:latin typeface="Arial Black" panose="020B0A04020102020204" pitchFamily="34" charset="0"/>
              </a:rPr>
              <a:t>Djordje S. Marjanović,</a:t>
            </a:r>
          </a:p>
          <a:p>
            <a:r>
              <a:rPr lang="sr-Latn-RS" sz="1400" b="1" dirty="0">
                <a:latin typeface="Arial Black" panose="020B0A04020102020204" pitchFamily="34" charset="0"/>
              </a:rPr>
              <a:t>DVM, PhD</a:t>
            </a:r>
          </a:p>
          <a:p>
            <a:r>
              <a:rPr lang="sr-Latn-RS" sz="1400" b="1" dirty="0">
                <a:latin typeface="Arial Black" panose="020B0A04020102020204" pitchFamily="34" charset="0"/>
              </a:rPr>
              <a:t>Assistant professor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4AC18D8-12F3-56F4-1710-139333D1C3B8}"/>
              </a:ext>
            </a:extLst>
          </p:cNvPr>
          <p:cNvSpPr txBox="1"/>
          <p:nvPr/>
        </p:nvSpPr>
        <p:spPr>
          <a:xfrm>
            <a:off x="4941182" y="4549298"/>
            <a:ext cx="206921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400" b="1" dirty="0">
                <a:latin typeface="Arial Black" panose="020B0A04020102020204" pitchFamily="34" charset="0"/>
              </a:rPr>
              <a:t>Dragana Medić,</a:t>
            </a:r>
          </a:p>
          <a:p>
            <a:r>
              <a:rPr lang="sr-Latn-RS" sz="1400" b="1" dirty="0">
                <a:latin typeface="Arial Black" panose="020B0A04020102020204" pitchFamily="34" charset="0"/>
              </a:rPr>
              <a:t>DVM</a:t>
            </a:r>
          </a:p>
          <a:p>
            <a:r>
              <a:rPr lang="sr-Latn-RS" sz="1400" b="1" dirty="0">
                <a:latin typeface="Arial Black" panose="020B0A04020102020204" pitchFamily="34" charset="0"/>
              </a:rPr>
              <a:t>Teaching assitant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3440C2F-5DC7-DD4F-2A97-1C23970EF3C9}"/>
              </a:ext>
            </a:extLst>
          </p:cNvPr>
          <p:cNvSpPr txBox="1"/>
          <p:nvPr/>
        </p:nvSpPr>
        <p:spPr>
          <a:xfrm>
            <a:off x="7337166" y="4549298"/>
            <a:ext cx="224226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400" b="1" dirty="0">
                <a:latin typeface="Arial Black" panose="020B0A04020102020204" pitchFamily="34" charset="0"/>
              </a:rPr>
              <a:t>Tihomir Marić,</a:t>
            </a:r>
          </a:p>
          <a:p>
            <a:r>
              <a:rPr lang="sr-Latn-RS" sz="1400" b="1" dirty="0">
                <a:latin typeface="Arial Black" panose="020B0A04020102020204" pitchFamily="34" charset="0"/>
              </a:rPr>
              <a:t>DVM</a:t>
            </a:r>
          </a:p>
          <a:p>
            <a:r>
              <a:rPr lang="sr-Latn-RS" sz="1400" b="1" dirty="0">
                <a:latin typeface="Arial Black" panose="020B0A04020102020204" pitchFamily="34" charset="0"/>
              </a:rPr>
              <a:t>Research Associate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492662B-AC31-C54A-DBD1-B48C2530AB9E}"/>
              </a:ext>
            </a:extLst>
          </p:cNvPr>
          <p:cNvSpPr txBox="1"/>
          <p:nvPr/>
        </p:nvSpPr>
        <p:spPr>
          <a:xfrm>
            <a:off x="9523820" y="4512762"/>
            <a:ext cx="23736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400" b="1" dirty="0">
                <a:latin typeface="Arial Black" panose="020B0A04020102020204" pitchFamily="34" charset="0"/>
              </a:rPr>
              <a:t>Strahinja Stevanović,</a:t>
            </a:r>
          </a:p>
          <a:p>
            <a:r>
              <a:rPr lang="sr-Latn-RS" sz="1400" b="1" dirty="0">
                <a:latin typeface="Arial Black" panose="020B0A04020102020204" pitchFamily="34" charset="0"/>
              </a:rPr>
              <a:t>PhD</a:t>
            </a:r>
          </a:p>
          <a:p>
            <a:r>
              <a:rPr lang="sr-Latn-RS" sz="1400" b="1" dirty="0">
                <a:latin typeface="Arial Black" panose="020B0A04020102020204" pitchFamily="34" charset="0"/>
              </a:rPr>
              <a:t>Research Associate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0DC450F-1535-D3AE-9F3D-A75B5705B2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97143" y="2554833"/>
            <a:ext cx="1461183" cy="194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561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AE1148-416A-297B-133E-0EC4A76A1E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31215"/>
            <a:ext cx="10515600" cy="4351338"/>
          </a:xfrm>
        </p:spPr>
        <p:txBody>
          <a:bodyPr/>
          <a:lstStyle/>
          <a:p>
            <a:r>
              <a:rPr lang="en-US" b="1" dirty="0"/>
              <a:t>Conflict of Interest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The authors declare </a:t>
            </a:r>
            <a:r>
              <a:rPr lang="en-US" b="1" dirty="0"/>
              <a:t>no conflicts of interest</a:t>
            </a:r>
            <a:r>
              <a:rPr lang="en-US" dirty="0"/>
              <a:t>. </a:t>
            </a:r>
          </a:p>
          <a:p>
            <a:r>
              <a:rPr lang="en-US" b="1" dirty="0"/>
              <a:t>Funding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This research was supported by the </a:t>
            </a:r>
            <a:r>
              <a:rPr lang="en-US" b="1" dirty="0"/>
              <a:t>Science Fund of the Republic of Serbia</a:t>
            </a:r>
            <a:r>
              <a:rPr lang="en-US" dirty="0"/>
              <a:t> through the </a:t>
            </a:r>
            <a:r>
              <a:rPr lang="en-US" b="1" dirty="0"/>
              <a:t>PRISMA </a:t>
            </a:r>
            <a:r>
              <a:rPr lang="en-US" b="1" dirty="0" err="1"/>
              <a:t>Programme</a:t>
            </a:r>
            <a:r>
              <a:rPr lang="en-US" dirty="0"/>
              <a:t>, under the project:</a:t>
            </a:r>
          </a:p>
          <a:p>
            <a:pPr marL="0" indent="0">
              <a:buNone/>
            </a:pPr>
            <a:r>
              <a:rPr lang="en-US" i="1" dirty="0"/>
              <a:t>“Investigation of Anthelmintic Targets in the Neuromuscular System of Parasitic Nematodes for the Improvement of Pharmacotherapy and Development of Novel Drugs”</a:t>
            </a:r>
            <a:br>
              <a:rPr lang="en-US" dirty="0"/>
            </a:br>
            <a:r>
              <a:rPr lang="en-US" b="1" dirty="0"/>
              <a:t>Grant Agreement No. 5021/2023.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39722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4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CB50429-AB9A-F4C7-10E3-3A014E61A233}"/>
              </a:ext>
            </a:extLst>
          </p:cNvPr>
          <p:cNvSpPr txBox="1"/>
          <p:nvPr/>
        </p:nvSpPr>
        <p:spPr>
          <a:xfrm>
            <a:off x="2650195" y="854141"/>
            <a:ext cx="6891609" cy="707886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en-US" sz="4000" dirty="0"/>
              <a:t>Thank you for your attention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0CF789-C0D5-A4B2-B315-478B69193C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4416" y="1937658"/>
            <a:ext cx="3806666" cy="4209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531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6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289BD2C-3E68-760D-B795-9403B2FF1604}"/>
              </a:ext>
            </a:extLst>
          </p:cNvPr>
          <p:cNvSpPr txBox="1"/>
          <p:nvPr/>
        </p:nvSpPr>
        <p:spPr>
          <a:xfrm>
            <a:off x="188051" y="2755930"/>
            <a:ext cx="7863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/>
              <a:t> 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7D1321-2803-7E10-4637-3C9D0394DA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0015" y="1175657"/>
            <a:ext cx="3777071" cy="5249483"/>
          </a:xfrm>
          <a:prstGeom prst="rect">
            <a:avLst/>
          </a:prstGeom>
        </p:spPr>
      </p:pic>
      <p:sp>
        <p:nvSpPr>
          <p:cNvPr id="3" name="Rectangle 1">
            <a:extLst>
              <a:ext uri="{FF2B5EF4-FFF2-40B4-BE49-F238E27FC236}">
                <a16:creationId xmlns:a16="http://schemas.microsoft.com/office/drawing/2014/main" id="{6EA0D30B-20BC-CC3B-DA06-2BE09908D2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159" y="1701413"/>
            <a:ext cx="7926161" cy="4062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Anthelmintic resistance is an increasing global problem</a:t>
            </a:r>
            <a:endParaRPr kumimoji="0" lang="sr-Latn-R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Only a few new anthelmintic classes have been introduced in the last 25 years</a:t>
            </a:r>
            <a:endParaRPr kumimoji="0" lang="sr-Latn-R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Drug repurposing offers a promising strategy for novel therapies </a:t>
            </a:r>
            <a:endParaRPr kumimoji="0" lang="sr-Latn-R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Nematode neuromuscular transmission is a major pharmacological target 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9721019-A9EF-B7DC-DE27-6222A1FFA625}"/>
              </a:ext>
            </a:extLst>
          </p:cNvPr>
          <p:cNvSpPr/>
          <p:nvPr/>
        </p:nvSpPr>
        <p:spPr>
          <a:xfrm>
            <a:off x="2628900" y="400050"/>
            <a:ext cx="2857500" cy="84452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DFBF3F-219C-AB8B-BB91-AB87F8C948F9}"/>
              </a:ext>
            </a:extLst>
          </p:cNvPr>
          <p:cNvSpPr txBox="1"/>
          <p:nvPr/>
        </p:nvSpPr>
        <p:spPr>
          <a:xfrm>
            <a:off x="2817495" y="529922"/>
            <a:ext cx="24803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3200" dirty="0">
                <a:solidFill>
                  <a:schemeClr val="accent1">
                    <a:lumMod val="75000"/>
                  </a:schemeClr>
                </a:solidFill>
              </a:rPr>
              <a:t>Introduction</a:t>
            </a:r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256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6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F7B09666-7455-FE7D-E936-1CD0BEE19E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825" y="66906"/>
            <a:ext cx="11944350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Isoxazolines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lang="en-GB" altLang="en-US" sz="2400" dirty="0"/>
              <a:t>–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ectoparasiticides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(fleas and ticks)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Afoxolaner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and 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fluralaner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ligand-gated chloride channels, 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particularly GABA-gated channels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400" dirty="0"/>
              <a:t>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igh potency and selectivity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400" dirty="0"/>
              <a:t>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stablished safety profile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E3B499B-1992-894D-F768-BA8DA9446E79}"/>
              </a:ext>
            </a:extLst>
          </p:cNvPr>
          <p:cNvGrpSpPr/>
          <p:nvPr/>
        </p:nvGrpSpPr>
        <p:grpSpPr>
          <a:xfrm>
            <a:off x="474345" y="3826373"/>
            <a:ext cx="2203133" cy="868680"/>
            <a:chOff x="720090" y="5132070"/>
            <a:chExt cx="2203133" cy="86868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DE185E-E329-EE6D-D16A-D9D0A593F450}"/>
                </a:ext>
              </a:extLst>
            </p:cNvPr>
            <p:cNvSpPr/>
            <p:nvPr/>
          </p:nvSpPr>
          <p:spPr>
            <a:xfrm>
              <a:off x="720090" y="5132070"/>
              <a:ext cx="2203133" cy="86868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6BD4786-73D3-1CD8-504F-152286B3B806}"/>
                </a:ext>
              </a:extLst>
            </p:cNvPr>
            <p:cNvSpPr txBox="1"/>
            <p:nvPr/>
          </p:nvSpPr>
          <p:spPr>
            <a:xfrm>
              <a:off x="930603" y="5341556"/>
              <a:ext cx="19364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Latn-RS" sz="2400" dirty="0"/>
                <a:t>Isoxazolines</a:t>
              </a:r>
              <a:endParaRPr lang="en-US" sz="2400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C993A15-8EBB-993C-D234-5EE9E481F4E0}"/>
              </a:ext>
            </a:extLst>
          </p:cNvPr>
          <p:cNvGrpSpPr/>
          <p:nvPr/>
        </p:nvGrpSpPr>
        <p:grpSpPr>
          <a:xfrm>
            <a:off x="2966194" y="3795115"/>
            <a:ext cx="4194235" cy="920683"/>
            <a:chOff x="2966194" y="3795115"/>
            <a:chExt cx="4194235" cy="920683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67EF2025-DF38-41F5-B99A-3D6CB589F2F6}"/>
                </a:ext>
              </a:extLst>
            </p:cNvPr>
            <p:cNvGrpSpPr/>
            <p:nvPr/>
          </p:nvGrpSpPr>
          <p:grpSpPr>
            <a:xfrm>
              <a:off x="4151482" y="3795115"/>
              <a:ext cx="3008947" cy="920683"/>
              <a:chOff x="4269105" y="5132070"/>
              <a:chExt cx="3008947" cy="920683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446771DC-48DE-3915-DD88-ACFE1BE2A57C}"/>
                  </a:ext>
                </a:extLst>
              </p:cNvPr>
              <p:cNvSpPr/>
              <p:nvPr/>
            </p:nvSpPr>
            <p:spPr>
              <a:xfrm>
                <a:off x="4269105" y="5132070"/>
                <a:ext cx="3008947" cy="86868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7B1150B-6596-AA63-14A4-6065FBC9BD6A}"/>
                  </a:ext>
                </a:extLst>
              </p:cNvPr>
              <p:cNvSpPr txBox="1"/>
              <p:nvPr/>
            </p:nvSpPr>
            <p:spPr>
              <a:xfrm>
                <a:off x="4436474" y="5221756"/>
                <a:ext cx="265111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sr-Latn-RS" sz="2400" dirty="0"/>
                  <a:t>GABA receptor modulation</a:t>
                </a:r>
                <a:endParaRPr lang="en-US" sz="2400" dirty="0"/>
              </a:p>
            </p:txBody>
          </p:sp>
        </p:grp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07E0258B-0124-8012-44BD-967FA325B11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66194" y="4248410"/>
              <a:ext cx="1063942" cy="4616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54C69F0-E9D3-A893-53B2-6C68D357AA0A}"/>
              </a:ext>
            </a:extLst>
          </p:cNvPr>
          <p:cNvGrpSpPr/>
          <p:nvPr/>
        </p:nvGrpSpPr>
        <p:grpSpPr>
          <a:xfrm>
            <a:off x="7369142" y="3832767"/>
            <a:ext cx="3870923" cy="868680"/>
            <a:chOff x="7443787" y="5110996"/>
            <a:chExt cx="3870923" cy="86868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AD27939-45F1-FD7F-D5EA-6D7F8A9F616D}"/>
                </a:ext>
              </a:extLst>
            </p:cNvPr>
            <p:cNvGrpSpPr/>
            <p:nvPr/>
          </p:nvGrpSpPr>
          <p:grpSpPr>
            <a:xfrm>
              <a:off x="8375333" y="5110996"/>
              <a:ext cx="2939377" cy="868680"/>
              <a:chOff x="8375333" y="5110996"/>
              <a:chExt cx="2939377" cy="868680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0657683B-ED8B-4C7F-26B6-B0E920750FAC}"/>
                  </a:ext>
                </a:extLst>
              </p:cNvPr>
              <p:cNvSpPr/>
              <p:nvPr/>
            </p:nvSpPr>
            <p:spPr>
              <a:xfrm>
                <a:off x="8435340" y="5110996"/>
                <a:ext cx="2748914" cy="86868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451B41B-6469-AF8B-46C1-DBEDD6B80EF5}"/>
                  </a:ext>
                </a:extLst>
              </p:cNvPr>
              <p:cNvSpPr txBox="1"/>
              <p:nvPr/>
            </p:nvSpPr>
            <p:spPr>
              <a:xfrm>
                <a:off x="8375333" y="5123443"/>
                <a:ext cx="293937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sr-Latn-RS" sz="2400" dirty="0"/>
                  <a:t>Neuromuscular dysfunction</a:t>
                </a:r>
                <a:endParaRPr lang="en-US" sz="2400" dirty="0"/>
              </a:p>
            </p:txBody>
          </p:sp>
        </p:grp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C01D2787-DB2B-F17F-0652-725D7F7372A0}"/>
                </a:ext>
              </a:extLst>
            </p:cNvPr>
            <p:cNvCxnSpPr>
              <a:cxnSpLocks/>
            </p:cNvCxnSpPr>
            <p:nvPr/>
          </p:nvCxnSpPr>
          <p:spPr>
            <a:xfrm>
              <a:off x="7443787" y="5544921"/>
              <a:ext cx="931546" cy="41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2027391-8210-A16B-1452-5896638C4B98}"/>
              </a:ext>
            </a:extLst>
          </p:cNvPr>
          <p:cNvGrpSpPr/>
          <p:nvPr/>
        </p:nvGrpSpPr>
        <p:grpSpPr>
          <a:xfrm>
            <a:off x="2677477" y="4856423"/>
            <a:ext cx="7642179" cy="785068"/>
            <a:chOff x="2677478" y="4856425"/>
            <a:chExt cx="7481886" cy="666211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36B4DC06-9149-DF47-6984-66C0F9BE16C4}"/>
                </a:ext>
              </a:extLst>
            </p:cNvPr>
            <p:cNvGrpSpPr/>
            <p:nvPr/>
          </p:nvGrpSpPr>
          <p:grpSpPr>
            <a:xfrm>
              <a:off x="2677478" y="5130866"/>
              <a:ext cx="7481886" cy="391770"/>
              <a:chOff x="2793683" y="6238994"/>
              <a:chExt cx="7481886" cy="391770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A8DF37C6-5011-1F2C-252F-A6C7EAF31389}"/>
                  </a:ext>
                </a:extLst>
              </p:cNvPr>
              <p:cNvSpPr/>
              <p:nvPr/>
            </p:nvSpPr>
            <p:spPr>
              <a:xfrm>
                <a:off x="2793683" y="6238994"/>
                <a:ext cx="6120764" cy="369332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B6EA298-5C33-5503-C934-F7603665ADCE}"/>
                  </a:ext>
                </a:extLst>
              </p:cNvPr>
              <p:cNvSpPr txBox="1"/>
              <p:nvPr/>
            </p:nvSpPr>
            <p:spPr>
              <a:xfrm>
                <a:off x="4280535" y="6238994"/>
                <a:ext cx="5995034" cy="3917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RS" sz="2400" dirty="0"/>
                  <a:t>Antiparasitic effect</a:t>
                </a:r>
                <a:endParaRPr lang="en-US" sz="2400" dirty="0"/>
              </a:p>
            </p:txBody>
          </p:sp>
        </p:grp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1633C6E4-27FE-FAA4-EA78-98AF7A08C19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965697" y="4856425"/>
              <a:ext cx="788670" cy="443984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33E6D7F6-DB7E-D4DA-64BE-7D93EB7AD2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0429" y="66905"/>
            <a:ext cx="5008711" cy="2200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746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"/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ext Box 2"/>
          <p:cNvSpPr txBox="1">
            <a:spLocks noChangeArrowheads="1"/>
          </p:cNvSpPr>
          <p:nvPr/>
        </p:nvSpPr>
        <p:spPr bwMode="auto">
          <a:xfrm>
            <a:off x="5028246" y="5948363"/>
            <a:ext cx="2057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sl-SI" b="1" dirty="0">
                <a:solidFill>
                  <a:srgbClr val="002060"/>
                </a:solidFill>
              </a:rPr>
              <a:t>Intracellular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sl-SI" b="1" dirty="0">
                <a:solidFill>
                  <a:srgbClr val="002060"/>
                </a:solidFill>
              </a:rPr>
              <a:t>side</a:t>
            </a:r>
          </a:p>
        </p:txBody>
      </p:sp>
      <p:sp>
        <p:nvSpPr>
          <p:cNvPr id="71683" name="Text Box 3"/>
          <p:cNvSpPr txBox="1">
            <a:spLocks noChangeArrowheads="1"/>
          </p:cNvSpPr>
          <p:nvPr/>
        </p:nvSpPr>
        <p:spPr bwMode="auto">
          <a:xfrm>
            <a:off x="6934200" y="4495800"/>
            <a:ext cx="1106488" cy="2857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sl-SI" sz="1200" b="1" dirty="0"/>
              <a:t>Ion channel</a:t>
            </a:r>
            <a:endParaRPr lang="sl-SI" b="1" dirty="0"/>
          </a:p>
        </p:txBody>
      </p:sp>
      <p:grpSp>
        <p:nvGrpSpPr>
          <p:cNvPr id="71684" name="Group 4"/>
          <p:cNvGrpSpPr>
            <a:grpSpLocks/>
          </p:cNvGrpSpPr>
          <p:nvPr/>
        </p:nvGrpSpPr>
        <p:grpSpPr bwMode="auto">
          <a:xfrm>
            <a:off x="4886606" y="3571876"/>
            <a:ext cx="981075" cy="847725"/>
            <a:chOff x="3524" y="8074"/>
            <a:chExt cx="2187" cy="2017"/>
          </a:xfrm>
        </p:grpSpPr>
        <p:grpSp>
          <p:nvGrpSpPr>
            <p:cNvPr id="71685" name="Group 5"/>
            <p:cNvGrpSpPr>
              <a:grpSpLocks/>
            </p:cNvGrpSpPr>
            <p:nvPr/>
          </p:nvGrpSpPr>
          <p:grpSpPr bwMode="auto">
            <a:xfrm>
              <a:off x="3524" y="8074"/>
              <a:ext cx="758" cy="2011"/>
              <a:chOff x="3524" y="8074"/>
              <a:chExt cx="758" cy="2011"/>
            </a:xfrm>
          </p:grpSpPr>
          <p:grpSp>
            <p:nvGrpSpPr>
              <p:cNvPr id="71686" name="Group 6"/>
              <p:cNvGrpSpPr>
                <a:grpSpLocks/>
              </p:cNvGrpSpPr>
              <p:nvPr/>
            </p:nvGrpSpPr>
            <p:grpSpPr bwMode="auto">
              <a:xfrm>
                <a:off x="3524" y="8074"/>
                <a:ext cx="293" cy="2000"/>
                <a:chOff x="3524" y="8074"/>
                <a:chExt cx="293" cy="2000"/>
              </a:xfrm>
            </p:grpSpPr>
            <p:sp>
              <p:nvSpPr>
                <p:cNvPr id="71687" name="Rectangle 7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688" name="Oval 8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689" name="Oval 9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1690" name="Group 10"/>
              <p:cNvGrpSpPr>
                <a:grpSpLocks/>
              </p:cNvGrpSpPr>
              <p:nvPr/>
            </p:nvGrpSpPr>
            <p:grpSpPr bwMode="auto">
              <a:xfrm>
                <a:off x="3744" y="8074"/>
                <a:ext cx="293" cy="2000"/>
                <a:chOff x="3524" y="8074"/>
                <a:chExt cx="293" cy="2000"/>
              </a:xfrm>
            </p:grpSpPr>
            <p:sp>
              <p:nvSpPr>
                <p:cNvPr id="71691" name="Rectangle 11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692" name="Oval 12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693" name="Oval 13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1694" name="Group 14"/>
              <p:cNvGrpSpPr>
                <a:grpSpLocks/>
              </p:cNvGrpSpPr>
              <p:nvPr/>
            </p:nvGrpSpPr>
            <p:grpSpPr bwMode="auto">
              <a:xfrm>
                <a:off x="3989" y="8085"/>
                <a:ext cx="293" cy="2000"/>
                <a:chOff x="3524" y="8074"/>
                <a:chExt cx="293" cy="2000"/>
              </a:xfrm>
            </p:grpSpPr>
            <p:sp>
              <p:nvSpPr>
                <p:cNvPr id="71695" name="Rectangle 15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696" name="Oval 16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697" name="Oval 17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</p:grpSp>
        <p:grpSp>
          <p:nvGrpSpPr>
            <p:cNvPr id="71698" name="Group 18"/>
            <p:cNvGrpSpPr>
              <a:grpSpLocks/>
            </p:cNvGrpSpPr>
            <p:nvPr/>
          </p:nvGrpSpPr>
          <p:grpSpPr bwMode="auto">
            <a:xfrm>
              <a:off x="4249" y="8080"/>
              <a:ext cx="758" cy="2011"/>
              <a:chOff x="3524" y="8074"/>
              <a:chExt cx="758" cy="2011"/>
            </a:xfrm>
          </p:grpSpPr>
          <p:grpSp>
            <p:nvGrpSpPr>
              <p:cNvPr id="71699" name="Group 19"/>
              <p:cNvGrpSpPr>
                <a:grpSpLocks/>
              </p:cNvGrpSpPr>
              <p:nvPr/>
            </p:nvGrpSpPr>
            <p:grpSpPr bwMode="auto">
              <a:xfrm>
                <a:off x="3524" y="8074"/>
                <a:ext cx="293" cy="2000"/>
                <a:chOff x="3524" y="8074"/>
                <a:chExt cx="293" cy="2000"/>
              </a:xfrm>
            </p:grpSpPr>
            <p:sp>
              <p:nvSpPr>
                <p:cNvPr id="71700" name="Rectangle 20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701" name="Oval 21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702" name="Oval 22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1703" name="Group 23"/>
              <p:cNvGrpSpPr>
                <a:grpSpLocks/>
              </p:cNvGrpSpPr>
              <p:nvPr/>
            </p:nvGrpSpPr>
            <p:grpSpPr bwMode="auto">
              <a:xfrm>
                <a:off x="3744" y="8074"/>
                <a:ext cx="293" cy="2000"/>
                <a:chOff x="3524" y="8074"/>
                <a:chExt cx="293" cy="2000"/>
              </a:xfrm>
            </p:grpSpPr>
            <p:sp>
              <p:nvSpPr>
                <p:cNvPr id="71704" name="Rectangle 24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705" name="Oval 25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706" name="Oval 26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1707" name="Group 27"/>
              <p:cNvGrpSpPr>
                <a:grpSpLocks/>
              </p:cNvGrpSpPr>
              <p:nvPr/>
            </p:nvGrpSpPr>
            <p:grpSpPr bwMode="auto">
              <a:xfrm>
                <a:off x="3989" y="8085"/>
                <a:ext cx="293" cy="2000"/>
                <a:chOff x="3524" y="8074"/>
                <a:chExt cx="293" cy="2000"/>
              </a:xfrm>
            </p:grpSpPr>
            <p:sp>
              <p:nvSpPr>
                <p:cNvPr id="71708" name="Rectangle 28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709" name="Oval 29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710" name="Oval 30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</p:grpSp>
        <p:grpSp>
          <p:nvGrpSpPr>
            <p:cNvPr id="71711" name="Group 31"/>
            <p:cNvGrpSpPr>
              <a:grpSpLocks/>
            </p:cNvGrpSpPr>
            <p:nvPr/>
          </p:nvGrpSpPr>
          <p:grpSpPr bwMode="auto">
            <a:xfrm>
              <a:off x="4953" y="8080"/>
              <a:ext cx="758" cy="2011"/>
              <a:chOff x="3524" y="8074"/>
              <a:chExt cx="758" cy="2011"/>
            </a:xfrm>
          </p:grpSpPr>
          <p:grpSp>
            <p:nvGrpSpPr>
              <p:cNvPr id="71712" name="Group 32"/>
              <p:cNvGrpSpPr>
                <a:grpSpLocks/>
              </p:cNvGrpSpPr>
              <p:nvPr/>
            </p:nvGrpSpPr>
            <p:grpSpPr bwMode="auto">
              <a:xfrm>
                <a:off x="3524" y="8074"/>
                <a:ext cx="293" cy="2000"/>
                <a:chOff x="3524" y="8074"/>
                <a:chExt cx="293" cy="2000"/>
              </a:xfrm>
            </p:grpSpPr>
            <p:sp>
              <p:nvSpPr>
                <p:cNvPr id="71713" name="Rectangle 33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714" name="Oval 34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715" name="Oval 35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1716" name="Group 36"/>
              <p:cNvGrpSpPr>
                <a:grpSpLocks/>
              </p:cNvGrpSpPr>
              <p:nvPr/>
            </p:nvGrpSpPr>
            <p:grpSpPr bwMode="auto">
              <a:xfrm>
                <a:off x="3744" y="8074"/>
                <a:ext cx="293" cy="2000"/>
                <a:chOff x="3524" y="8074"/>
                <a:chExt cx="293" cy="2000"/>
              </a:xfrm>
            </p:grpSpPr>
            <p:sp>
              <p:nvSpPr>
                <p:cNvPr id="71717" name="Rectangle 37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718" name="Oval 38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719" name="Oval 39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1720" name="Group 40"/>
              <p:cNvGrpSpPr>
                <a:grpSpLocks/>
              </p:cNvGrpSpPr>
              <p:nvPr/>
            </p:nvGrpSpPr>
            <p:grpSpPr bwMode="auto">
              <a:xfrm>
                <a:off x="3989" y="8085"/>
                <a:ext cx="293" cy="2000"/>
                <a:chOff x="3524" y="8074"/>
                <a:chExt cx="293" cy="2000"/>
              </a:xfrm>
            </p:grpSpPr>
            <p:sp>
              <p:nvSpPr>
                <p:cNvPr id="71721" name="Rectangle 41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722" name="Oval 42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723" name="Oval 43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</p:grpSp>
      </p:grpSp>
      <p:grpSp>
        <p:nvGrpSpPr>
          <p:cNvPr id="71724" name="Group 44"/>
          <p:cNvGrpSpPr>
            <a:grpSpLocks/>
          </p:cNvGrpSpPr>
          <p:nvPr/>
        </p:nvGrpSpPr>
        <p:grpSpPr bwMode="auto">
          <a:xfrm>
            <a:off x="6029326" y="3576639"/>
            <a:ext cx="339725" cy="847725"/>
            <a:chOff x="3524" y="8074"/>
            <a:chExt cx="758" cy="2011"/>
          </a:xfrm>
        </p:grpSpPr>
        <p:grpSp>
          <p:nvGrpSpPr>
            <p:cNvPr id="71725" name="Group 45"/>
            <p:cNvGrpSpPr>
              <a:grpSpLocks/>
            </p:cNvGrpSpPr>
            <p:nvPr/>
          </p:nvGrpSpPr>
          <p:grpSpPr bwMode="auto">
            <a:xfrm>
              <a:off x="3524" y="8074"/>
              <a:ext cx="293" cy="2000"/>
              <a:chOff x="3524" y="8074"/>
              <a:chExt cx="293" cy="2000"/>
            </a:xfrm>
          </p:grpSpPr>
          <p:sp>
            <p:nvSpPr>
              <p:cNvPr id="71726" name="Rectangle 46"/>
              <p:cNvSpPr>
                <a:spLocks noChangeArrowheads="1"/>
              </p:cNvSpPr>
              <p:nvPr/>
            </p:nvSpPr>
            <p:spPr bwMode="auto">
              <a:xfrm>
                <a:off x="3600" y="8352"/>
                <a:ext cx="144" cy="1440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80808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sr-Latn-RS"/>
              </a:p>
            </p:txBody>
          </p:sp>
          <p:sp>
            <p:nvSpPr>
              <p:cNvPr id="71727" name="Oval 47"/>
              <p:cNvSpPr>
                <a:spLocks noChangeArrowheads="1"/>
              </p:cNvSpPr>
              <p:nvPr/>
            </p:nvSpPr>
            <p:spPr bwMode="auto">
              <a:xfrm>
                <a:off x="3524" y="8074"/>
                <a:ext cx="288" cy="28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r-Latn-RS"/>
              </a:p>
            </p:txBody>
          </p:sp>
          <p:sp>
            <p:nvSpPr>
              <p:cNvPr id="71728" name="Oval 48"/>
              <p:cNvSpPr>
                <a:spLocks noChangeArrowheads="1"/>
              </p:cNvSpPr>
              <p:nvPr/>
            </p:nvSpPr>
            <p:spPr bwMode="auto">
              <a:xfrm>
                <a:off x="3529" y="9786"/>
                <a:ext cx="288" cy="28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r-Latn-RS"/>
              </a:p>
            </p:txBody>
          </p:sp>
        </p:grpSp>
        <p:grpSp>
          <p:nvGrpSpPr>
            <p:cNvPr id="71729" name="Group 49"/>
            <p:cNvGrpSpPr>
              <a:grpSpLocks/>
            </p:cNvGrpSpPr>
            <p:nvPr/>
          </p:nvGrpSpPr>
          <p:grpSpPr bwMode="auto">
            <a:xfrm>
              <a:off x="3744" y="8074"/>
              <a:ext cx="293" cy="2000"/>
              <a:chOff x="3524" y="8074"/>
              <a:chExt cx="293" cy="2000"/>
            </a:xfrm>
          </p:grpSpPr>
          <p:sp>
            <p:nvSpPr>
              <p:cNvPr id="71730" name="Rectangle 50"/>
              <p:cNvSpPr>
                <a:spLocks noChangeArrowheads="1"/>
              </p:cNvSpPr>
              <p:nvPr/>
            </p:nvSpPr>
            <p:spPr bwMode="auto">
              <a:xfrm>
                <a:off x="3600" y="8352"/>
                <a:ext cx="144" cy="1440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96969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sr-Latn-RS"/>
              </a:p>
            </p:txBody>
          </p:sp>
          <p:sp>
            <p:nvSpPr>
              <p:cNvPr id="71731" name="Oval 51"/>
              <p:cNvSpPr>
                <a:spLocks noChangeArrowheads="1"/>
              </p:cNvSpPr>
              <p:nvPr/>
            </p:nvSpPr>
            <p:spPr bwMode="auto">
              <a:xfrm>
                <a:off x="3524" y="8074"/>
                <a:ext cx="288" cy="28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r-Latn-RS"/>
              </a:p>
            </p:txBody>
          </p:sp>
          <p:sp>
            <p:nvSpPr>
              <p:cNvPr id="71732" name="Oval 52"/>
              <p:cNvSpPr>
                <a:spLocks noChangeArrowheads="1"/>
              </p:cNvSpPr>
              <p:nvPr/>
            </p:nvSpPr>
            <p:spPr bwMode="auto">
              <a:xfrm>
                <a:off x="3529" y="9786"/>
                <a:ext cx="288" cy="28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r-Latn-RS"/>
              </a:p>
            </p:txBody>
          </p:sp>
        </p:grpSp>
        <p:grpSp>
          <p:nvGrpSpPr>
            <p:cNvPr id="71733" name="Group 53"/>
            <p:cNvGrpSpPr>
              <a:grpSpLocks/>
            </p:cNvGrpSpPr>
            <p:nvPr/>
          </p:nvGrpSpPr>
          <p:grpSpPr bwMode="auto">
            <a:xfrm>
              <a:off x="3989" y="8085"/>
              <a:ext cx="293" cy="2000"/>
              <a:chOff x="3524" y="8074"/>
              <a:chExt cx="293" cy="2000"/>
            </a:xfrm>
          </p:grpSpPr>
          <p:sp>
            <p:nvSpPr>
              <p:cNvPr id="71734" name="Rectangle 54"/>
              <p:cNvSpPr>
                <a:spLocks noChangeArrowheads="1"/>
              </p:cNvSpPr>
              <p:nvPr/>
            </p:nvSpPr>
            <p:spPr bwMode="auto">
              <a:xfrm>
                <a:off x="3600" y="8352"/>
                <a:ext cx="144" cy="1440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96969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sr-Latn-RS"/>
              </a:p>
            </p:txBody>
          </p:sp>
          <p:sp>
            <p:nvSpPr>
              <p:cNvPr id="71735" name="Oval 55"/>
              <p:cNvSpPr>
                <a:spLocks noChangeArrowheads="1"/>
              </p:cNvSpPr>
              <p:nvPr/>
            </p:nvSpPr>
            <p:spPr bwMode="auto">
              <a:xfrm>
                <a:off x="3524" y="8074"/>
                <a:ext cx="288" cy="28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r-Latn-RS"/>
              </a:p>
            </p:txBody>
          </p:sp>
          <p:sp>
            <p:nvSpPr>
              <p:cNvPr id="71736" name="Oval 56"/>
              <p:cNvSpPr>
                <a:spLocks noChangeArrowheads="1"/>
              </p:cNvSpPr>
              <p:nvPr/>
            </p:nvSpPr>
            <p:spPr bwMode="auto">
              <a:xfrm>
                <a:off x="3529" y="9786"/>
                <a:ext cx="288" cy="28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r-Latn-RS"/>
              </a:p>
            </p:txBody>
          </p:sp>
        </p:grpSp>
      </p:grpSp>
      <p:grpSp>
        <p:nvGrpSpPr>
          <p:cNvPr id="71737" name="Group 57"/>
          <p:cNvGrpSpPr>
            <a:grpSpLocks/>
          </p:cNvGrpSpPr>
          <p:nvPr/>
        </p:nvGrpSpPr>
        <p:grpSpPr bwMode="auto">
          <a:xfrm>
            <a:off x="6683805" y="3579814"/>
            <a:ext cx="339725" cy="846137"/>
            <a:chOff x="3524" y="8074"/>
            <a:chExt cx="758" cy="2011"/>
          </a:xfrm>
        </p:grpSpPr>
        <p:grpSp>
          <p:nvGrpSpPr>
            <p:cNvPr id="71738" name="Group 58"/>
            <p:cNvGrpSpPr>
              <a:grpSpLocks/>
            </p:cNvGrpSpPr>
            <p:nvPr/>
          </p:nvGrpSpPr>
          <p:grpSpPr bwMode="auto">
            <a:xfrm>
              <a:off x="3524" y="8074"/>
              <a:ext cx="293" cy="2000"/>
              <a:chOff x="3524" y="8074"/>
              <a:chExt cx="293" cy="2000"/>
            </a:xfrm>
          </p:grpSpPr>
          <p:sp>
            <p:nvSpPr>
              <p:cNvPr id="71739" name="Rectangle 59"/>
              <p:cNvSpPr>
                <a:spLocks noChangeArrowheads="1"/>
              </p:cNvSpPr>
              <p:nvPr/>
            </p:nvSpPr>
            <p:spPr bwMode="auto">
              <a:xfrm>
                <a:off x="3600" y="8352"/>
                <a:ext cx="144" cy="1440"/>
              </a:xfrm>
              <a:prstGeom prst="rect">
                <a:avLst/>
              </a:prstGeom>
              <a:solidFill>
                <a:srgbClr val="008000"/>
              </a:solidFill>
              <a:ln w="9525">
                <a:solidFill>
                  <a:srgbClr val="80808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sr-Latn-RS"/>
              </a:p>
            </p:txBody>
          </p:sp>
          <p:sp>
            <p:nvSpPr>
              <p:cNvPr id="71740" name="Oval 60"/>
              <p:cNvSpPr>
                <a:spLocks noChangeArrowheads="1"/>
              </p:cNvSpPr>
              <p:nvPr/>
            </p:nvSpPr>
            <p:spPr bwMode="auto">
              <a:xfrm>
                <a:off x="3524" y="8074"/>
                <a:ext cx="288" cy="288"/>
              </a:xfrm>
              <a:prstGeom prst="ellipse">
                <a:avLst/>
              </a:prstGeom>
              <a:solidFill>
                <a:srgbClr val="008000"/>
              </a:solidFill>
              <a:ln w="9525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r-Latn-RS"/>
              </a:p>
            </p:txBody>
          </p:sp>
          <p:sp>
            <p:nvSpPr>
              <p:cNvPr id="71741" name="Oval 61"/>
              <p:cNvSpPr>
                <a:spLocks noChangeArrowheads="1"/>
              </p:cNvSpPr>
              <p:nvPr/>
            </p:nvSpPr>
            <p:spPr bwMode="auto">
              <a:xfrm>
                <a:off x="3529" y="9786"/>
                <a:ext cx="288" cy="288"/>
              </a:xfrm>
              <a:prstGeom prst="ellipse">
                <a:avLst/>
              </a:prstGeom>
              <a:solidFill>
                <a:srgbClr val="008000"/>
              </a:solidFill>
              <a:ln w="9525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r-Latn-RS"/>
              </a:p>
            </p:txBody>
          </p:sp>
        </p:grpSp>
        <p:grpSp>
          <p:nvGrpSpPr>
            <p:cNvPr id="71742" name="Group 62"/>
            <p:cNvGrpSpPr>
              <a:grpSpLocks/>
            </p:cNvGrpSpPr>
            <p:nvPr/>
          </p:nvGrpSpPr>
          <p:grpSpPr bwMode="auto">
            <a:xfrm>
              <a:off x="3744" y="8074"/>
              <a:ext cx="293" cy="2000"/>
              <a:chOff x="3524" y="8074"/>
              <a:chExt cx="293" cy="2000"/>
            </a:xfrm>
          </p:grpSpPr>
          <p:sp>
            <p:nvSpPr>
              <p:cNvPr id="71743" name="Rectangle 63"/>
              <p:cNvSpPr>
                <a:spLocks noChangeArrowheads="1"/>
              </p:cNvSpPr>
              <p:nvPr/>
            </p:nvSpPr>
            <p:spPr bwMode="auto">
              <a:xfrm>
                <a:off x="3600" y="8352"/>
                <a:ext cx="144" cy="1440"/>
              </a:xfrm>
              <a:prstGeom prst="rect">
                <a:avLst/>
              </a:prstGeom>
              <a:solidFill>
                <a:srgbClr val="008000"/>
              </a:solidFill>
              <a:ln w="9525">
                <a:solidFill>
                  <a:srgbClr val="96969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sr-Latn-RS"/>
              </a:p>
            </p:txBody>
          </p:sp>
          <p:sp>
            <p:nvSpPr>
              <p:cNvPr id="71744" name="Oval 64"/>
              <p:cNvSpPr>
                <a:spLocks noChangeArrowheads="1"/>
              </p:cNvSpPr>
              <p:nvPr/>
            </p:nvSpPr>
            <p:spPr bwMode="auto">
              <a:xfrm>
                <a:off x="3524" y="8074"/>
                <a:ext cx="288" cy="288"/>
              </a:xfrm>
              <a:prstGeom prst="ellipse">
                <a:avLst/>
              </a:prstGeom>
              <a:solidFill>
                <a:srgbClr val="008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r-Latn-RS"/>
              </a:p>
            </p:txBody>
          </p:sp>
          <p:sp>
            <p:nvSpPr>
              <p:cNvPr id="71745" name="Oval 65"/>
              <p:cNvSpPr>
                <a:spLocks noChangeArrowheads="1"/>
              </p:cNvSpPr>
              <p:nvPr/>
            </p:nvSpPr>
            <p:spPr bwMode="auto">
              <a:xfrm>
                <a:off x="3529" y="9786"/>
                <a:ext cx="288" cy="288"/>
              </a:xfrm>
              <a:prstGeom prst="ellipse">
                <a:avLst/>
              </a:prstGeom>
              <a:solidFill>
                <a:srgbClr val="008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r-Latn-RS"/>
              </a:p>
            </p:txBody>
          </p:sp>
        </p:grpSp>
        <p:grpSp>
          <p:nvGrpSpPr>
            <p:cNvPr id="71746" name="Group 66"/>
            <p:cNvGrpSpPr>
              <a:grpSpLocks/>
            </p:cNvGrpSpPr>
            <p:nvPr/>
          </p:nvGrpSpPr>
          <p:grpSpPr bwMode="auto">
            <a:xfrm>
              <a:off x="3989" y="8085"/>
              <a:ext cx="293" cy="2000"/>
              <a:chOff x="3524" y="8074"/>
              <a:chExt cx="293" cy="2000"/>
            </a:xfrm>
          </p:grpSpPr>
          <p:sp>
            <p:nvSpPr>
              <p:cNvPr id="71747" name="Rectangle 67"/>
              <p:cNvSpPr>
                <a:spLocks noChangeArrowheads="1"/>
              </p:cNvSpPr>
              <p:nvPr/>
            </p:nvSpPr>
            <p:spPr bwMode="auto">
              <a:xfrm>
                <a:off x="3600" y="8352"/>
                <a:ext cx="144" cy="1440"/>
              </a:xfrm>
              <a:prstGeom prst="rect">
                <a:avLst/>
              </a:prstGeom>
              <a:solidFill>
                <a:srgbClr val="008000"/>
              </a:solidFill>
              <a:ln w="9525">
                <a:solidFill>
                  <a:srgbClr val="96969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sr-Latn-RS"/>
              </a:p>
            </p:txBody>
          </p:sp>
          <p:sp>
            <p:nvSpPr>
              <p:cNvPr id="71748" name="Oval 68"/>
              <p:cNvSpPr>
                <a:spLocks noChangeArrowheads="1"/>
              </p:cNvSpPr>
              <p:nvPr/>
            </p:nvSpPr>
            <p:spPr bwMode="auto">
              <a:xfrm>
                <a:off x="3524" y="8074"/>
                <a:ext cx="288" cy="288"/>
              </a:xfrm>
              <a:prstGeom prst="ellipse">
                <a:avLst/>
              </a:prstGeom>
              <a:solidFill>
                <a:srgbClr val="008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r-Latn-RS"/>
              </a:p>
            </p:txBody>
          </p:sp>
          <p:sp>
            <p:nvSpPr>
              <p:cNvPr id="71749" name="Oval 69"/>
              <p:cNvSpPr>
                <a:spLocks noChangeArrowheads="1"/>
              </p:cNvSpPr>
              <p:nvPr/>
            </p:nvSpPr>
            <p:spPr bwMode="auto">
              <a:xfrm>
                <a:off x="3529" y="9786"/>
                <a:ext cx="288" cy="288"/>
              </a:xfrm>
              <a:prstGeom prst="ellipse">
                <a:avLst/>
              </a:prstGeom>
              <a:solidFill>
                <a:srgbClr val="00800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r-Latn-RS"/>
              </a:p>
            </p:txBody>
          </p:sp>
        </p:grpSp>
      </p:grpSp>
      <p:grpSp>
        <p:nvGrpSpPr>
          <p:cNvPr id="71750" name="Group 70"/>
          <p:cNvGrpSpPr>
            <a:grpSpLocks/>
          </p:cNvGrpSpPr>
          <p:nvPr/>
        </p:nvGrpSpPr>
        <p:grpSpPr bwMode="auto">
          <a:xfrm>
            <a:off x="6999717" y="3579813"/>
            <a:ext cx="131763" cy="842962"/>
            <a:chOff x="3524" y="8074"/>
            <a:chExt cx="293" cy="2000"/>
          </a:xfrm>
        </p:grpSpPr>
        <p:sp>
          <p:nvSpPr>
            <p:cNvPr id="71751" name="Rectangle 71"/>
            <p:cNvSpPr>
              <a:spLocks noChangeArrowheads="1"/>
            </p:cNvSpPr>
            <p:nvPr/>
          </p:nvSpPr>
          <p:spPr bwMode="auto">
            <a:xfrm>
              <a:off x="3600" y="8352"/>
              <a:ext cx="144" cy="1440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71752" name="Oval 72"/>
            <p:cNvSpPr>
              <a:spLocks noChangeArrowheads="1"/>
            </p:cNvSpPr>
            <p:nvPr/>
          </p:nvSpPr>
          <p:spPr bwMode="auto">
            <a:xfrm>
              <a:off x="3524" y="8074"/>
              <a:ext cx="288" cy="288"/>
            </a:xfrm>
            <a:prstGeom prst="ellipse">
              <a:avLst/>
            </a:prstGeom>
            <a:solidFill>
              <a:srgbClr val="008000"/>
            </a:soli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71753" name="Oval 73"/>
            <p:cNvSpPr>
              <a:spLocks noChangeArrowheads="1"/>
            </p:cNvSpPr>
            <p:nvPr/>
          </p:nvSpPr>
          <p:spPr bwMode="auto">
            <a:xfrm>
              <a:off x="3529" y="9786"/>
              <a:ext cx="288" cy="288"/>
            </a:xfrm>
            <a:prstGeom prst="ellipse">
              <a:avLst/>
            </a:prstGeom>
            <a:solidFill>
              <a:srgbClr val="008000"/>
            </a:solidFill>
            <a:ln w="9525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sr-Latn-RS"/>
            </a:p>
          </p:txBody>
        </p:sp>
      </p:grpSp>
      <p:grpSp>
        <p:nvGrpSpPr>
          <p:cNvPr id="71754" name="Group 74"/>
          <p:cNvGrpSpPr>
            <a:grpSpLocks/>
          </p:cNvGrpSpPr>
          <p:nvPr/>
        </p:nvGrpSpPr>
        <p:grpSpPr bwMode="auto">
          <a:xfrm>
            <a:off x="7111512" y="3580508"/>
            <a:ext cx="131763" cy="842962"/>
            <a:chOff x="3524" y="8074"/>
            <a:chExt cx="293" cy="2000"/>
          </a:xfrm>
        </p:grpSpPr>
        <p:sp>
          <p:nvSpPr>
            <p:cNvPr id="71755" name="Rectangle 75"/>
            <p:cNvSpPr>
              <a:spLocks noChangeArrowheads="1"/>
            </p:cNvSpPr>
            <p:nvPr/>
          </p:nvSpPr>
          <p:spPr bwMode="auto">
            <a:xfrm>
              <a:off x="3600" y="8352"/>
              <a:ext cx="144" cy="1440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rgbClr val="969696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71756" name="Oval 76"/>
            <p:cNvSpPr>
              <a:spLocks noChangeArrowheads="1"/>
            </p:cNvSpPr>
            <p:nvPr/>
          </p:nvSpPr>
          <p:spPr bwMode="auto">
            <a:xfrm>
              <a:off x="3524" y="8074"/>
              <a:ext cx="288" cy="288"/>
            </a:xfrm>
            <a:prstGeom prst="ellipse">
              <a:avLst/>
            </a:prstGeom>
            <a:solidFill>
              <a:srgbClr val="008000"/>
            </a:solidFill>
            <a:ln w="9525">
              <a:solidFill>
                <a:srgbClr val="969696"/>
              </a:solidFill>
              <a:round/>
              <a:headEnd/>
              <a:tailEnd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71757" name="Oval 77"/>
            <p:cNvSpPr>
              <a:spLocks noChangeArrowheads="1"/>
            </p:cNvSpPr>
            <p:nvPr/>
          </p:nvSpPr>
          <p:spPr bwMode="auto">
            <a:xfrm>
              <a:off x="3529" y="9786"/>
              <a:ext cx="288" cy="288"/>
            </a:xfrm>
            <a:prstGeom prst="ellipse">
              <a:avLst/>
            </a:prstGeom>
            <a:solidFill>
              <a:srgbClr val="008000"/>
            </a:solidFill>
            <a:ln w="9525">
              <a:solidFill>
                <a:srgbClr val="969696"/>
              </a:solidFill>
              <a:round/>
              <a:headEnd/>
              <a:tailEnd/>
            </a:ln>
          </p:spPr>
          <p:txBody>
            <a:bodyPr/>
            <a:lstStyle/>
            <a:p>
              <a:endParaRPr lang="sr-Latn-RS"/>
            </a:p>
          </p:txBody>
        </p:sp>
      </p:grpSp>
      <p:grpSp>
        <p:nvGrpSpPr>
          <p:cNvPr id="71758" name="Group 78"/>
          <p:cNvGrpSpPr>
            <a:grpSpLocks/>
          </p:cNvGrpSpPr>
          <p:nvPr/>
        </p:nvGrpSpPr>
        <p:grpSpPr bwMode="auto">
          <a:xfrm>
            <a:off x="4805794" y="3630613"/>
            <a:ext cx="981075" cy="849312"/>
            <a:chOff x="3524" y="8074"/>
            <a:chExt cx="2187" cy="2017"/>
          </a:xfrm>
        </p:grpSpPr>
        <p:grpSp>
          <p:nvGrpSpPr>
            <p:cNvPr id="71759" name="Group 79"/>
            <p:cNvGrpSpPr>
              <a:grpSpLocks/>
            </p:cNvGrpSpPr>
            <p:nvPr/>
          </p:nvGrpSpPr>
          <p:grpSpPr bwMode="auto">
            <a:xfrm>
              <a:off x="3524" y="8074"/>
              <a:ext cx="758" cy="2011"/>
              <a:chOff x="3524" y="8074"/>
              <a:chExt cx="758" cy="2011"/>
            </a:xfrm>
          </p:grpSpPr>
          <p:grpSp>
            <p:nvGrpSpPr>
              <p:cNvPr id="71760" name="Group 80"/>
              <p:cNvGrpSpPr>
                <a:grpSpLocks/>
              </p:cNvGrpSpPr>
              <p:nvPr/>
            </p:nvGrpSpPr>
            <p:grpSpPr bwMode="auto">
              <a:xfrm>
                <a:off x="3524" y="8074"/>
                <a:ext cx="293" cy="2000"/>
                <a:chOff x="3524" y="8074"/>
                <a:chExt cx="293" cy="2000"/>
              </a:xfrm>
            </p:grpSpPr>
            <p:sp>
              <p:nvSpPr>
                <p:cNvPr id="71761" name="Rectangle 81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762" name="Oval 82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763" name="Oval 83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1764" name="Group 84"/>
              <p:cNvGrpSpPr>
                <a:grpSpLocks/>
              </p:cNvGrpSpPr>
              <p:nvPr/>
            </p:nvGrpSpPr>
            <p:grpSpPr bwMode="auto">
              <a:xfrm>
                <a:off x="3744" y="8074"/>
                <a:ext cx="293" cy="2000"/>
                <a:chOff x="3524" y="8074"/>
                <a:chExt cx="293" cy="2000"/>
              </a:xfrm>
            </p:grpSpPr>
            <p:sp>
              <p:nvSpPr>
                <p:cNvPr id="71765" name="Rectangle 85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766" name="Oval 86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767" name="Oval 87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1768" name="Group 88"/>
              <p:cNvGrpSpPr>
                <a:grpSpLocks/>
              </p:cNvGrpSpPr>
              <p:nvPr/>
            </p:nvGrpSpPr>
            <p:grpSpPr bwMode="auto">
              <a:xfrm>
                <a:off x="3989" y="8085"/>
                <a:ext cx="293" cy="2000"/>
                <a:chOff x="3524" y="8074"/>
                <a:chExt cx="293" cy="2000"/>
              </a:xfrm>
            </p:grpSpPr>
            <p:sp>
              <p:nvSpPr>
                <p:cNvPr id="71769" name="Rectangle 89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770" name="Oval 90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771" name="Oval 91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</p:grpSp>
        <p:grpSp>
          <p:nvGrpSpPr>
            <p:cNvPr id="71772" name="Group 92"/>
            <p:cNvGrpSpPr>
              <a:grpSpLocks/>
            </p:cNvGrpSpPr>
            <p:nvPr/>
          </p:nvGrpSpPr>
          <p:grpSpPr bwMode="auto">
            <a:xfrm>
              <a:off x="4249" y="8080"/>
              <a:ext cx="758" cy="2011"/>
              <a:chOff x="3524" y="8074"/>
              <a:chExt cx="758" cy="2011"/>
            </a:xfrm>
          </p:grpSpPr>
          <p:grpSp>
            <p:nvGrpSpPr>
              <p:cNvPr id="71773" name="Group 93"/>
              <p:cNvGrpSpPr>
                <a:grpSpLocks/>
              </p:cNvGrpSpPr>
              <p:nvPr/>
            </p:nvGrpSpPr>
            <p:grpSpPr bwMode="auto">
              <a:xfrm>
                <a:off x="3524" y="8074"/>
                <a:ext cx="293" cy="2000"/>
                <a:chOff x="3524" y="8074"/>
                <a:chExt cx="293" cy="2000"/>
              </a:xfrm>
            </p:grpSpPr>
            <p:sp>
              <p:nvSpPr>
                <p:cNvPr id="71774" name="Rectangle 94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775" name="Oval 95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776" name="Oval 96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1777" name="Group 97"/>
              <p:cNvGrpSpPr>
                <a:grpSpLocks/>
              </p:cNvGrpSpPr>
              <p:nvPr/>
            </p:nvGrpSpPr>
            <p:grpSpPr bwMode="auto">
              <a:xfrm>
                <a:off x="3744" y="8074"/>
                <a:ext cx="293" cy="2000"/>
                <a:chOff x="3524" y="8074"/>
                <a:chExt cx="293" cy="2000"/>
              </a:xfrm>
            </p:grpSpPr>
            <p:sp>
              <p:nvSpPr>
                <p:cNvPr id="71778" name="Rectangle 98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779" name="Oval 99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780" name="Oval 100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1781" name="Group 101"/>
              <p:cNvGrpSpPr>
                <a:grpSpLocks/>
              </p:cNvGrpSpPr>
              <p:nvPr/>
            </p:nvGrpSpPr>
            <p:grpSpPr bwMode="auto">
              <a:xfrm>
                <a:off x="3989" y="8085"/>
                <a:ext cx="293" cy="2000"/>
                <a:chOff x="3524" y="8074"/>
                <a:chExt cx="293" cy="2000"/>
              </a:xfrm>
            </p:grpSpPr>
            <p:sp>
              <p:nvSpPr>
                <p:cNvPr id="71782" name="Rectangle 102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783" name="Oval 103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784" name="Oval 104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</p:grpSp>
        <p:grpSp>
          <p:nvGrpSpPr>
            <p:cNvPr id="71785" name="Group 105"/>
            <p:cNvGrpSpPr>
              <a:grpSpLocks/>
            </p:cNvGrpSpPr>
            <p:nvPr/>
          </p:nvGrpSpPr>
          <p:grpSpPr bwMode="auto">
            <a:xfrm>
              <a:off x="4953" y="8080"/>
              <a:ext cx="758" cy="2011"/>
              <a:chOff x="3524" y="8074"/>
              <a:chExt cx="758" cy="2011"/>
            </a:xfrm>
          </p:grpSpPr>
          <p:grpSp>
            <p:nvGrpSpPr>
              <p:cNvPr id="71786" name="Group 106"/>
              <p:cNvGrpSpPr>
                <a:grpSpLocks/>
              </p:cNvGrpSpPr>
              <p:nvPr/>
            </p:nvGrpSpPr>
            <p:grpSpPr bwMode="auto">
              <a:xfrm>
                <a:off x="3524" y="8074"/>
                <a:ext cx="293" cy="2000"/>
                <a:chOff x="3524" y="8074"/>
                <a:chExt cx="293" cy="2000"/>
              </a:xfrm>
            </p:grpSpPr>
            <p:sp>
              <p:nvSpPr>
                <p:cNvPr id="71787" name="Rectangle 107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788" name="Oval 108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789" name="Oval 109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1790" name="Group 110"/>
              <p:cNvGrpSpPr>
                <a:grpSpLocks/>
              </p:cNvGrpSpPr>
              <p:nvPr/>
            </p:nvGrpSpPr>
            <p:grpSpPr bwMode="auto">
              <a:xfrm>
                <a:off x="3744" y="8074"/>
                <a:ext cx="293" cy="2000"/>
                <a:chOff x="3524" y="8074"/>
                <a:chExt cx="293" cy="2000"/>
              </a:xfrm>
            </p:grpSpPr>
            <p:sp>
              <p:nvSpPr>
                <p:cNvPr id="71791" name="Rectangle 111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792" name="Oval 112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793" name="Oval 113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1794" name="Group 114"/>
              <p:cNvGrpSpPr>
                <a:grpSpLocks/>
              </p:cNvGrpSpPr>
              <p:nvPr/>
            </p:nvGrpSpPr>
            <p:grpSpPr bwMode="auto">
              <a:xfrm>
                <a:off x="3989" y="8085"/>
                <a:ext cx="293" cy="2000"/>
                <a:chOff x="3524" y="8074"/>
                <a:chExt cx="293" cy="2000"/>
              </a:xfrm>
            </p:grpSpPr>
            <p:sp>
              <p:nvSpPr>
                <p:cNvPr id="71795" name="Rectangle 115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796" name="Oval 116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797" name="Oval 117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</p:grpSp>
      </p:grpSp>
      <p:grpSp>
        <p:nvGrpSpPr>
          <p:cNvPr id="71798" name="Group 118"/>
          <p:cNvGrpSpPr>
            <a:grpSpLocks/>
          </p:cNvGrpSpPr>
          <p:nvPr/>
        </p:nvGrpSpPr>
        <p:grpSpPr bwMode="auto">
          <a:xfrm>
            <a:off x="6233258" y="3630613"/>
            <a:ext cx="981075" cy="849312"/>
            <a:chOff x="3524" y="8074"/>
            <a:chExt cx="2187" cy="2017"/>
          </a:xfrm>
        </p:grpSpPr>
        <p:grpSp>
          <p:nvGrpSpPr>
            <p:cNvPr id="71799" name="Group 119"/>
            <p:cNvGrpSpPr>
              <a:grpSpLocks/>
            </p:cNvGrpSpPr>
            <p:nvPr/>
          </p:nvGrpSpPr>
          <p:grpSpPr bwMode="auto">
            <a:xfrm>
              <a:off x="3524" y="8074"/>
              <a:ext cx="758" cy="2011"/>
              <a:chOff x="3524" y="8074"/>
              <a:chExt cx="758" cy="2011"/>
            </a:xfrm>
          </p:grpSpPr>
          <p:grpSp>
            <p:nvGrpSpPr>
              <p:cNvPr id="71800" name="Group 120"/>
              <p:cNvGrpSpPr>
                <a:grpSpLocks/>
              </p:cNvGrpSpPr>
              <p:nvPr/>
            </p:nvGrpSpPr>
            <p:grpSpPr bwMode="auto">
              <a:xfrm>
                <a:off x="3524" y="8074"/>
                <a:ext cx="293" cy="2000"/>
                <a:chOff x="3524" y="8074"/>
                <a:chExt cx="293" cy="2000"/>
              </a:xfrm>
            </p:grpSpPr>
            <p:sp>
              <p:nvSpPr>
                <p:cNvPr id="71801" name="Rectangle 121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802" name="Oval 122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803" name="Oval 123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1804" name="Group 124"/>
              <p:cNvGrpSpPr>
                <a:grpSpLocks/>
              </p:cNvGrpSpPr>
              <p:nvPr/>
            </p:nvGrpSpPr>
            <p:grpSpPr bwMode="auto">
              <a:xfrm>
                <a:off x="3744" y="8074"/>
                <a:ext cx="293" cy="2000"/>
                <a:chOff x="3524" y="8074"/>
                <a:chExt cx="293" cy="2000"/>
              </a:xfrm>
            </p:grpSpPr>
            <p:sp>
              <p:nvSpPr>
                <p:cNvPr id="71805" name="Rectangle 125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806" name="Oval 126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807" name="Oval 127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1808" name="Group 128"/>
              <p:cNvGrpSpPr>
                <a:grpSpLocks/>
              </p:cNvGrpSpPr>
              <p:nvPr/>
            </p:nvGrpSpPr>
            <p:grpSpPr bwMode="auto">
              <a:xfrm>
                <a:off x="3989" y="8085"/>
                <a:ext cx="293" cy="2000"/>
                <a:chOff x="3524" y="8074"/>
                <a:chExt cx="293" cy="2000"/>
              </a:xfrm>
            </p:grpSpPr>
            <p:sp>
              <p:nvSpPr>
                <p:cNvPr id="71809" name="Rectangle 129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810" name="Oval 130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811" name="Oval 131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</p:grpSp>
        <p:grpSp>
          <p:nvGrpSpPr>
            <p:cNvPr id="71812" name="Group 132"/>
            <p:cNvGrpSpPr>
              <a:grpSpLocks/>
            </p:cNvGrpSpPr>
            <p:nvPr/>
          </p:nvGrpSpPr>
          <p:grpSpPr bwMode="auto">
            <a:xfrm>
              <a:off x="4249" y="8080"/>
              <a:ext cx="758" cy="2011"/>
              <a:chOff x="3524" y="8074"/>
              <a:chExt cx="758" cy="2011"/>
            </a:xfrm>
          </p:grpSpPr>
          <p:grpSp>
            <p:nvGrpSpPr>
              <p:cNvPr id="71813" name="Group 133"/>
              <p:cNvGrpSpPr>
                <a:grpSpLocks/>
              </p:cNvGrpSpPr>
              <p:nvPr/>
            </p:nvGrpSpPr>
            <p:grpSpPr bwMode="auto">
              <a:xfrm>
                <a:off x="3524" y="8074"/>
                <a:ext cx="293" cy="2000"/>
                <a:chOff x="3524" y="8074"/>
                <a:chExt cx="293" cy="2000"/>
              </a:xfrm>
            </p:grpSpPr>
            <p:sp>
              <p:nvSpPr>
                <p:cNvPr id="71814" name="Rectangle 134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815" name="Oval 135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816" name="Oval 136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1817" name="Group 137"/>
              <p:cNvGrpSpPr>
                <a:grpSpLocks/>
              </p:cNvGrpSpPr>
              <p:nvPr/>
            </p:nvGrpSpPr>
            <p:grpSpPr bwMode="auto">
              <a:xfrm>
                <a:off x="3744" y="8074"/>
                <a:ext cx="293" cy="2000"/>
                <a:chOff x="3524" y="8074"/>
                <a:chExt cx="293" cy="2000"/>
              </a:xfrm>
            </p:grpSpPr>
            <p:sp>
              <p:nvSpPr>
                <p:cNvPr id="71818" name="Rectangle 138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819" name="Oval 139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820" name="Oval 140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1821" name="Group 141"/>
              <p:cNvGrpSpPr>
                <a:grpSpLocks/>
              </p:cNvGrpSpPr>
              <p:nvPr/>
            </p:nvGrpSpPr>
            <p:grpSpPr bwMode="auto">
              <a:xfrm>
                <a:off x="3989" y="8085"/>
                <a:ext cx="293" cy="2000"/>
                <a:chOff x="3524" y="8074"/>
                <a:chExt cx="293" cy="2000"/>
              </a:xfrm>
            </p:grpSpPr>
            <p:sp>
              <p:nvSpPr>
                <p:cNvPr id="71822" name="Rectangle 142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823" name="Oval 143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824" name="Oval 144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</p:grpSp>
        <p:grpSp>
          <p:nvGrpSpPr>
            <p:cNvPr id="71825" name="Group 145"/>
            <p:cNvGrpSpPr>
              <a:grpSpLocks/>
            </p:cNvGrpSpPr>
            <p:nvPr/>
          </p:nvGrpSpPr>
          <p:grpSpPr bwMode="auto">
            <a:xfrm>
              <a:off x="4953" y="8080"/>
              <a:ext cx="758" cy="2011"/>
              <a:chOff x="3524" y="8074"/>
              <a:chExt cx="758" cy="2011"/>
            </a:xfrm>
          </p:grpSpPr>
          <p:grpSp>
            <p:nvGrpSpPr>
              <p:cNvPr id="71826" name="Group 146"/>
              <p:cNvGrpSpPr>
                <a:grpSpLocks/>
              </p:cNvGrpSpPr>
              <p:nvPr/>
            </p:nvGrpSpPr>
            <p:grpSpPr bwMode="auto">
              <a:xfrm>
                <a:off x="3524" y="8074"/>
                <a:ext cx="293" cy="2000"/>
                <a:chOff x="3524" y="8074"/>
                <a:chExt cx="293" cy="2000"/>
              </a:xfrm>
            </p:grpSpPr>
            <p:sp>
              <p:nvSpPr>
                <p:cNvPr id="71827" name="Rectangle 147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828" name="Oval 148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829" name="Oval 149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1830" name="Group 150"/>
              <p:cNvGrpSpPr>
                <a:grpSpLocks/>
              </p:cNvGrpSpPr>
              <p:nvPr/>
            </p:nvGrpSpPr>
            <p:grpSpPr bwMode="auto">
              <a:xfrm>
                <a:off x="3744" y="8074"/>
                <a:ext cx="293" cy="2000"/>
                <a:chOff x="3524" y="8074"/>
                <a:chExt cx="293" cy="2000"/>
              </a:xfrm>
            </p:grpSpPr>
            <p:sp>
              <p:nvSpPr>
                <p:cNvPr id="71831" name="Rectangle 151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832" name="Oval 152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833" name="Oval 153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1834" name="Group 154"/>
              <p:cNvGrpSpPr>
                <a:grpSpLocks/>
              </p:cNvGrpSpPr>
              <p:nvPr/>
            </p:nvGrpSpPr>
            <p:grpSpPr bwMode="auto">
              <a:xfrm>
                <a:off x="3989" y="8085"/>
                <a:ext cx="293" cy="2000"/>
                <a:chOff x="3524" y="8074"/>
                <a:chExt cx="293" cy="2000"/>
              </a:xfrm>
            </p:grpSpPr>
            <p:sp>
              <p:nvSpPr>
                <p:cNvPr id="71835" name="Rectangle 155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836" name="Oval 156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837" name="Oval 157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</p:grpSp>
      </p:grpSp>
      <p:grpSp>
        <p:nvGrpSpPr>
          <p:cNvPr id="71838" name="Group 158"/>
          <p:cNvGrpSpPr>
            <a:grpSpLocks/>
          </p:cNvGrpSpPr>
          <p:nvPr/>
        </p:nvGrpSpPr>
        <p:grpSpPr bwMode="auto">
          <a:xfrm>
            <a:off x="4728455" y="3689351"/>
            <a:ext cx="981075" cy="849313"/>
            <a:chOff x="3524" y="8074"/>
            <a:chExt cx="2187" cy="2017"/>
          </a:xfrm>
        </p:grpSpPr>
        <p:grpSp>
          <p:nvGrpSpPr>
            <p:cNvPr id="71839" name="Group 159"/>
            <p:cNvGrpSpPr>
              <a:grpSpLocks/>
            </p:cNvGrpSpPr>
            <p:nvPr/>
          </p:nvGrpSpPr>
          <p:grpSpPr bwMode="auto">
            <a:xfrm>
              <a:off x="3524" y="8074"/>
              <a:ext cx="758" cy="2011"/>
              <a:chOff x="3524" y="8074"/>
              <a:chExt cx="758" cy="2011"/>
            </a:xfrm>
          </p:grpSpPr>
          <p:grpSp>
            <p:nvGrpSpPr>
              <p:cNvPr id="71840" name="Group 160"/>
              <p:cNvGrpSpPr>
                <a:grpSpLocks/>
              </p:cNvGrpSpPr>
              <p:nvPr/>
            </p:nvGrpSpPr>
            <p:grpSpPr bwMode="auto">
              <a:xfrm>
                <a:off x="3524" y="8074"/>
                <a:ext cx="293" cy="2000"/>
                <a:chOff x="3524" y="8074"/>
                <a:chExt cx="293" cy="2000"/>
              </a:xfrm>
            </p:grpSpPr>
            <p:sp>
              <p:nvSpPr>
                <p:cNvPr id="71841" name="Rectangle 161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842" name="Oval 162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843" name="Oval 163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1844" name="Group 164"/>
              <p:cNvGrpSpPr>
                <a:grpSpLocks/>
              </p:cNvGrpSpPr>
              <p:nvPr/>
            </p:nvGrpSpPr>
            <p:grpSpPr bwMode="auto">
              <a:xfrm>
                <a:off x="3744" y="8074"/>
                <a:ext cx="293" cy="2000"/>
                <a:chOff x="3524" y="8074"/>
                <a:chExt cx="293" cy="2000"/>
              </a:xfrm>
            </p:grpSpPr>
            <p:sp>
              <p:nvSpPr>
                <p:cNvPr id="71845" name="Rectangle 165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846" name="Oval 166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847" name="Oval 167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1848" name="Group 168"/>
              <p:cNvGrpSpPr>
                <a:grpSpLocks/>
              </p:cNvGrpSpPr>
              <p:nvPr/>
            </p:nvGrpSpPr>
            <p:grpSpPr bwMode="auto">
              <a:xfrm>
                <a:off x="3989" y="8085"/>
                <a:ext cx="293" cy="2000"/>
                <a:chOff x="3524" y="8074"/>
                <a:chExt cx="293" cy="2000"/>
              </a:xfrm>
            </p:grpSpPr>
            <p:sp>
              <p:nvSpPr>
                <p:cNvPr id="71849" name="Rectangle 169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850" name="Oval 170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851" name="Oval 171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</p:grpSp>
        <p:grpSp>
          <p:nvGrpSpPr>
            <p:cNvPr id="71852" name="Group 172"/>
            <p:cNvGrpSpPr>
              <a:grpSpLocks/>
            </p:cNvGrpSpPr>
            <p:nvPr/>
          </p:nvGrpSpPr>
          <p:grpSpPr bwMode="auto">
            <a:xfrm>
              <a:off x="4249" y="8080"/>
              <a:ext cx="758" cy="2011"/>
              <a:chOff x="3524" y="8074"/>
              <a:chExt cx="758" cy="2011"/>
            </a:xfrm>
          </p:grpSpPr>
          <p:grpSp>
            <p:nvGrpSpPr>
              <p:cNvPr id="71853" name="Group 173"/>
              <p:cNvGrpSpPr>
                <a:grpSpLocks/>
              </p:cNvGrpSpPr>
              <p:nvPr/>
            </p:nvGrpSpPr>
            <p:grpSpPr bwMode="auto">
              <a:xfrm>
                <a:off x="3524" y="8074"/>
                <a:ext cx="293" cy="2000"/>
                <a:chOff x="3524" y="8074"/>
                <a:chExt cx="293" cy="2000"/>
              </a:xfrm>
            </p:grpSpPr>
            <p:sp>
              <p:nvSpPr>
                <p:cNvPr id="71854" name="Rectangle 174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855" name="Oval 175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856" name="Oval 176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1857" name="Group 177"/>
              <p:cNvGrpSpPr>
                <a:grpSpLocks/>
              </p:cNvGrpSpPr>
              <p:nvPr/>
            </p:nvGrpSpPr>
            <p:grpSpPr bwMode="auto">
              <a:xfrm>
                <a:off x="3744" y="8074"/>
                <a:ext cx="293" cy="2000"/>
                <a:chOff x="3524" y="8074"/>
                <a:chExt cx="293" cy="2000"/>
              </a:xfrm>
            </p:grpSpPr>
            <p:sp>
              <p:nvSpPr>
                <p:cNvPr id="71858" name="Rectangle 178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859" name="Oval 179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860" name="Oval 180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1861" name="Group 181"/>
              <p:cNvGrpSpPr>
                <a:grpSpLocks/>
              </p:cNvGrpSpPr>
              <p:nvPr/>
            </p:nvGrpSpPr>
            <p:grpSpPr bwMode="auto">
              <a:xfrm>
                <a:off x="3989" y="8085"/>
                <a:ext cx="293" cy="2000"/>
                <a:chOff x="3524" y="8074"/>
                <a:chExt cx="293" cy="2000"/>
              </a:xfrm>
            </p:grpSpPr>
            <p:sp>
              <p:nvSpPr>
                <p:cNvPr id="71862" name="Rectangle 182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863" name="Oval 183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864" name="Oval 184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</p:grpSp>
        <p:grpSp>
          <p:nvGrpSpPr>
            <p:cNvPr id="71865" name="Group 185"/>
            <p:cNvGrpSpPr>
              <a:grpSpLocks/>
            </p:cNvGrpSpPr>
            <p:nvPr/>
          </p:nvGrpSpPr>
          <p:grpSpPr bwMode="auto">
            <a:xfrm>
              <a:off x="4953" y="8080"/>
              <a:ext cx="758" cy="2011"/>
              <a:chOff x="3524" y="8074"/>
              <a:chExt cx="758" cy="2011"/>
            </a:xfrm>
          </p:grpSpPr>
          <p:grpSp>
            <p:nvGrpSpPr>
              <p:cNvPr id="71866" name="Group 186"/>
              <p:cNvGrpSpPr>
                <a:grpSpLocks/>
              </p:cNvGrpSpPr>
              <p:nvPr/>
            </p:nvGrpSpPr>
            <p:grpSpPr bwMode="auto">
              <a:xfrm>
                <a:off x="3524" y="8074"/>
                <a:ext cx="293" cy="2000"/>
                <a:chOff x="3524" y="8074"/>
                <a:chExt cx="293" cy="2000"/>
              </a:xfrm>
            </p:grpSpPr>
            <p:sp>
              <p:nvSpPr>
                <p:cNvPr id="71867" name="Rectangle 187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868" name="Oval 188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869" name="Oval 189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1870" name="Group 190"/>
              <p:cNvGrpSpPr>
                <a:grpSpLocks/>
              </p:cNvGrpSpPr>
              <p:nvPr/>
            </p:nvGrpSpPr>
            <p:grpSpPr bwMode="auto">
              <a:xfrm>
                <a:off x="3744" y="8074"/>
                <a:ext cx="293" cy="2000"/>
                <a:chOff x="3524" y="8074"/>
                <a:chExt cx="293" cy="2000"/>
              </a:xfrm>
            </p:grpSpPr>
            <p:sp>
              <p:nvSpPr>
                <p:cNvPr id="71871" name="Rectangle 191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872" name="Oval 192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873" name="Oval 193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1874" name="Group 194"/>
              <p:cNvGrpSpPr>
                <a:grpSpLocks/>
              </p:cNvGrpSpPr>
              <p:nvPr/>
            </p:nvGrpSpPr>
            <p:grpSpPr bwMode="auto">
              <a:xfrm>
                <a:off x="3989" y="8085"/>
                <a:ext cx="293" cy="2000"/>
                <a:chOff x="3524" y="8074"/>
                <a:chExt cx="293" cy="2000"/>
              </a:xfrm>
            </p:grpSpPr>
            <p:sp>
              <p:nvSpPr>
                <p:cNvPr id="71875" name="Rectangle 195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876" name="Oval 196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877" name="Oval 197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</p:grpSp>
      </p:grpSp>
      <p:grpSp>
        <p:nvGrpSpPr>
          <p:cNvPr id="71878" name="Group 198"/>
          <p:cNvGrpSpPr>
            <a:grpSpLocks/>
          </p:cNvGrpSpPr>
          <p:nvPr/>
        </p:nvGrpSpPr>
        <p:grpSpPr bwMode="auto">
          <a:xfrm>
            <a:off x="6169756" y="3689351"/>
            <a:ext cx="981075" cy="849313"/>
            <a:chOff x="3524" y="8074"/>
            <a:chExt cx="2187" cy="2017"/>
          </a:xfrm>
        </p:grpSpPr>
        <p:grpSp>
          <p:nvGrpSpPr>
            <p:cNvPr id="71879" name="Group 199"/>
            <p:cNvGrpSpPr>
              <a:grpSpLocks/>
            </p:cNvGrpSpPr>
            <p:nvPr/>
          </p:nvGrpSpPr>
          <p:grpSpPr bwMode="auto">
            <a:xfrm>
              <a:off x="3524" y="8074"/>
              <a:ext cx="758" cy="2011"/>
              <a:chOff x="3524" y="8074"/>
              <a:chExt cx="758" cy="2011"/>
            </a:xfrm>
          </p:grpSpPr>
          <p:grpSp>
            <p:nvGrpSpPr>
              <p:cNvPr id="71880" name="Group 200"/>
              <p:cNvGrpSpPr>
                <a:grpSpLocks/>
              </p:cNvGrpSpPr>
              <p:nvPr/>
            </p:nvGrpSpPr>
            <p:grpSpPr bwMode="auto">
              <a:xfrm>
                <a:off x="3524" y="8074"/>
                <a:ext cx="293" cy="2000"/>
                <a:chOff x="3524" y="8074"/>
                <a:chExt cx="293" cy="2000"/>
              </a:xfrm>
            </p:grpSpPr>
            <p:sp>
              <p:nvSpPr>
                <p:cNvPr id="71881" name="Rectangle 201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882" name="Oval 202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883" name="Oval 203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1884" name="Group 204"/>
              <p:cNvGrpSpPr>
                <a:grpSpLocks/>
              </p:cNvGrpSpPr>
              <p:nvPr/>
            </p:nvGrpSpPr>
            <p:grpSpPr bwMode="auto">
              <a:xfrm>
                <a:off x="3744" y="8074"/>
                <a:ext cx="293" cy="2000"/>
                <a:chOff x="3524" y="8074"/>
                <a:chExt cx="293" cy="2000"/>
              </a:xfrm>
            </p:grpSpPr>
            <p:sp>
              <p:nvSpPr>
                <p:cNvPr id="71885" name="Rectangle 205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886" name="Oval 206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887" name="Oval 207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1888" name="Group 208"/>
              <p:cNvGrpSpPr>
                <a:grpSpLocks/>
              </p:cNvGrpSpPr>
              <p:nvPr/>
            </p:nvGrpSpPr>
            <p:grpSpPr bwMode="auto">
              <a:xfrm>
                <a:off x="3989" y="8085"/>
                <a:ext cx="293" cy="2000"/>
                <a:chOff x="3524" y="8074"/>
                <a:chExt cx="293" cy="2000"/>
              </a:xfrm>
            </p:grpSpPr>
            <p:sp>
              <p:nvSpPr>
                <p:cNvPr id="71889" name="Rectangle 209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890" name="Oval 210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891" name="Oval 211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</p:grpSp>
        <p:grpSp>
          <p:nvGrpSpPr>
            <p:cNvPr id="71892" name="Group 212"/>
            <p:cNvGrpSpPr>
              <a:grpSpLocks/>
            </p:cNvGrpSpPr>
            <p:nvPr/>
          </p:nvGrpSpPr>
          <p:grpSpPr bwMode="auto">
            <a:xfrm>
              <a:off x="4249" y="8080"/>
              <a:ext cx="758" cy="2011"/>
              <a:chOff x="3524" y="8074"/>
              <a:chExt cx="758" cy="2011"/>
            </a:xfrm>
          </p:grpSpPr>
          <p:grpSp>
            <p:nvGrpSpPr>
              <p:cNvPr id="71893" name="Group 213"/>
              <p:cNvGrpSpPr>
                <a:grpSpLocks/>
              </p:cNvGrpSpPr>
              <p:nvPr/>
            </p:nvGrpSpPr>
            <p:grpSpPr bwMode="auto">
              <a:xfrm>
                <a:off x="3524" y="8074"/>
                <a:ext cx="293" cy="2000"/>
                <a:chOff x="3524" y="8074"/>
                <a:chExt cx="293" cy="2000"/>
              </a:xfrm>
            </p:grpSpPr>
            <p:sp>
              <p:nvSpPr>
                <p:cNvPr id="71894" name="Rectangle 214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895" name="Oval 215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896" name="Oval 216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1897" name="Group 217"/>
              <p:cNvGrpSpPr>
                <a:grpSpLocks/>
              </p:cNvGrpSpPr>
              <p:nvPr/>
            </p:nvGrpSpPr>
            <p:grpSpPr bwMode="auto">
              <a:xfrm>
                <a:off x="3744" y="8074"/>
                <a:ext cx="293" cy="2000"/>
                <a:chOff x="3524" y="8074"/>
                <a:chExt cx="293" cy="2000"/>
              </a:xfrm>
            </p:grpSpPr>
            <p:sp>
              <p:nvSpPr>
                <p:cNvPr id="71898" name="Rectangle 218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899" name="Oval 219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900" name="Oval 220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1901" name="Group 221"/>
              <p:cNvGrpSpPr>
                <a:grpSpLocks/>
              </p:cNvGrpSpPr>
              <p:nvPr/>
            </p:nvGrpSpPr>
            <p:grpSpPr bwMode="auto">
              <a:xfrm>
                <a:off x="3989" y="8085"/>
                <a:ext cx="293" cy="2000"/>
                <a:chOff x="3524" y="8074"/>
                <a:chExt cx="293" cy="2000"/>
              </a:xfrm>
            </p:grpSpPr>
            <p:sp>
              <p:nvSpPr>
                <p:cNvPr id="71902" name="Rectangle 222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903" name="Oval 223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904" name="Oval 224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</p:grpSp>
        <p:grpSp>
          <p:nvGrpSpPr>
            <p:cNvPr id="71905" name="Group 225"/>
            <p:cNvGrpSpPr>
              <a:grpSpLocks/>
            </p:cNvGrpSpPr>
            <p:nvPr/>
          </p:nvGrpSpPr>
          <p:grpSpPr bwMode="auto">
            <a:xfrm>
              <a:off x="4953" y="8080"/>
              <a:ext cx="758" cy="2011"/>
              <a:chOff x="3524" y="8074"/>
              <a:chExt cx="758" cy="2011"/>
            </a:xfrm>
          </p:grpSpPr>
          <p:grpSp>
            <p:nvGrpSpPr>
              <p:cNvPr id="71906" name="Group 226"/>
              <p:cNvGrpSpPr>
                <a:grpSpLocks/>
              </p:cNvGrpSpPr>
              <p:nvPr/>
            </p:nvGrpSpPr>
            <p:grpSpPr bwMode="auto">
              <a:xfrm>
                <a:off x="3524" y="8074"/>
                <a:ext cx="293" cy="2000"/>
                <a:chOff x="3524" y="8074"/>
                <a:chExt cx="293" cy="2000"/>
              </a:xfrm>
            </p:grpSpPr>
            <p:sp>
              <p:nvSpPr>
                <p:cNvPr id="71907" name="Rectangle 227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908" name="Oval 228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909" name="Oval 229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1910" name="Group 230"/>
              <p:cNvGrpSpPr>
                <a:grpSpLocks/>
              </p:cNvGrpSpPr>
              <p:nvPr/>
            </p:nvGrpSpPr>
            <p:grpSpPr bwMode="auto">
              <a:xfrm>
                <a:off x="3744" y="8074"/>
                <a:ext cx="293" cy="2000"/>
                <a:chOff x="3524" y="8074"/>
                <a:chExt cx="293" cy="2000"/>
              </a:xfrm>
            </p:grpSpPr>
            <p:sp>
              <p:nvSpPr>
                <p:cNvPr id="71911" name="Rectangle 231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912" name="Oval 232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913" name="Oval 233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1914" name="Group 234"/>
              <p:cNvGrpSpPr>
                <a:grpSpLocks/>
              </p:cNvGrpSpPr>
              <p:nvPr/>
            </p:nvGrpSpPr>
            <p:grpSpPr bwMode="auto">
              <a:xfrm>
                <a:off x="3989" y="8085"/>
                <a:ext cx="293" cy="2000"/>
                <a:chOff x="3524" y="8074"/>
                <a:chExt cx="293" cy="2000"/>
              </a:xfrm>
            </p:grpSpPr>
            <p:sp>
              <p:nvSpPr>
                <p:cNvPr id="71915" name="Rectangle 235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916" name="Oval 236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917" name="Oval 237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</p:grpSp>
      </p:grpSp>
      <p:grpSp>
        <p:nvGrpSpPr>
          <p:cNvPr id="71918" name="Group 238"/>
          <p:cNvGrpSpPr>
            <a:grpSpLocks/>
          </p:cNvGrpSpPr>
          <p:nvPr/>
        </p:nvGrpSpPr>
        <p:grpSpPr bwMode="auto">
          <a:xfrm>
            <a:off x="4661474" y="3749676"/>
            <a:ext cx="981075" cy="849313"/>
            <a:chOff x="3524" y="8074"/>
            <a:chExt cx="2187" cy="2017"/>
          </a:xfrm>
        </p:grpSpPr>
        <p:grpSp>
          <p:nvGrpSpPr>
            <p:cNvPr id="71919" name="Group 239"/>
            <p:cNvGrpSpPr>
              <a:grpSpLocks/>
            </p:cNvGrpSpPr>
            <p:nvPr/>
          </p:nvGrpSpPr>
          <p:grpSpPr bwMode="auto">
            <a:xfrm>
              <a:off x="3524" y="8074"/>
              <a:ext cx="758" cy="2011"/>
              <a:chOff x="3524" y="8074"/>
              <a:chExt cx="758" cy="2011"/>
            </a:xfrm>
          </p:grpSpPr>
          <p:grpSp>
            <p:nvGrpSpPr>
              <p:cNvPr id="71920" name="Group 240"/>
              <p:cNvGrpSpPr>
                <a:grpSpLocks/>
              </p:cNvGrpSpPr>
              <p:nvPr/>
            </p:nvGrpSpPr>
            <p:grpSpPr bwMode="auto">
              <a:xfrm>
                <a:off x="3524" y="8074"/>
                <a:ext cx="293" cy="2000"/>
                <a:chOff x="3524" y="8074"/>
                <a:chExt cx="293" cy="2000"/>
              </a:xfrm>
            </p:grpSpPr>
            <p:sp>
              <p:nvSpPr>
                <p:cNvPr id="71921" name="Rectangle 241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922" name="Oval 242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923" name="Oval 243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1924" name="Group 244"/>
              <p:cNvGrpSpPr>
                <a:grpSpLocks/>
              </p:cNvGrpSpPr>
              <p:nvPr/>
            </p:nvGrpSpPr>
            <p:grpSpPr bwMode="auto">
              <a:xfrm>
                <a:off x="3744" y="8074"/>
                <a:ext cx="293" cy="2000"/>
                <a:chOff x="3524" y="8074"/>
                <a:chExt cx="293" cy="2000"/>
              </a:xfrm>
            </p:grpSpPr>
            <p:sp>
              <p:nvSpPr>
                <p:cNvPr id="71925" name="Rectangle 245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926" name="Oval 246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927" name="Oval 247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1928" name="Group 248"/>
              <p:cNvGrpSpPr>
                <a:grpSpLocks/>
              </p:cNvGrpSpPr>
              <p:nvPr/>
            </p:nvGrpSpPr>
            <p:grpSpPr bwMode="auto">
              <a:xfrm>
                <a:off x="3989" y="8085"/>
                <a:ext cx="293" cy="2000"/>
                <a:chOff x="3524" y="8074"/>
                <a:chExt cx="293" cy="2000"/>
              </a:xfrm>
            </p:grpSpPr>
            <p:sp>
              <p:nvSpPr>
                <p:cNvPr id="71929" name="Rectangle 249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930" name="Oval 250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931" name="Oval 251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</p:grpSp>
        <p:grpSp>
          <p:nvGrpSpPr>
            <p:cNvPr id="71932" name="Group 252"/>
            <p:cNvGrpSpPr>
              <a:grpSpLocks/>
            </p:cNvGrpSpPr>
            <p:nvPr/>
          </p:nvGrpSpPr>
          <p:grpSpPr bwMode="auto">
            <a:xfrm>
              <a:off x="4249" y="8080"/>
              <a:ext cx="758" cy="2011"/>
              <a:chOff x="3524" y="8074"/>
              <a:chExt cx="758" cy="2011"/>
            </a:xfrm>
          </p:grpSpPr>
          <p:grpSp>
            <p:nvGrpSpPr>
              <p:cNvPr id="71933" name="Group 253"/>
              <p:cNvGrpSpPr>
                <a:grpSpLocks/>
              </p:cNvGrpSpPr>
              <p:nvPr/>
            </p:nvGrpSpPr>
            <p:grpSpPr bwMode="auto">
              <a:xfrm>
                <a:off x="3524" y="8074"/>
                <a:ext cx="293" cy="2000"/>
                <a:chOff x="3524" y="8074"/>
                <a:chExt cx="293" cy="2000"/>
              </a:xfrm>
            </p:grpSpPr>
            <p:sp>
              <p:nvSpPr>
                <p:cNvPr id="71934" name="Rectangle 254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935" name="Oval 255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936" name="Oval 256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1937" name="Group 257"/>
              <p:cNvGrpSpPr>
                <a:grpSpLocks/>
              </p:cNvGrpSpPr>
              <p:nvPr/>
            </p:nvGrpSpPr>
            <p:grpSpPr bwMode="auto">
              <a:xfrm>
                <a:off x="3744" y="8074"/>
                <a:ext cx="293" cy="2000"/>
                <a:chOff x="3524" y="8074"/>
                <a:chExt cx="293" cy="2000"/>
              </a:xfrm>
            </p:grpSpPr>
            <p:sp>
              <p:nvSpPr>
                <p:cNvPr id="71938" name="Rectangle 258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939" name="Oval 259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940" name="Oval 260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1941" name="Group 261"/>
              <p:cNvGrpSpPr>
                <a:grpSpLocks/>
              </p:cNvGrpSpPr>
              <p:nvPr/>
            </p:nvGrpSpPr>
            <p:grpSpPr bwMode="auto">
              <a:xfrm>
                <a:off x="3989" y="8085"/>
                <a:ext cx="293" cy="2000"/>
                <a:chOff x="3524" y="8074"/>
                <a:chExt cx="293" cy="2000"/>
              </a:xfrm>
            </p:grpSpPr>
            <p:sp>
              <p:nvSpPr>
                <p:cNvPr id="71942" name="Rectangle 262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943" name="Oval 263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944" name="Oval 264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</p:grpSp>
        <p:grpSp>
          <p:nvGrpSpPr>
            <p:cNvPr id="71945" name="Group 265"/>
            <p:cNvGrpSpPr>
              <a:grpSpLocks/>
            </p:cNvGrpSpPr>
            <p:nvPr/>
          </p:nvGrpSpPr>
          <p:grpSpPr bwMode="auto">
            <a:xfrm>
              <a:off x="4953" y="8080"/>
              <a:ext cx="758" cy="2011"/>
              <a:chOff x="3524" y="8074"/>
              <a:chExt cx="758" cy="2011"/>
            </a:xfrm>
          </p:grpSpPr>
          <p:grpSp>
            <p:nvGrpSpPr>
              <p:cNvPr id="71946" name="Group 266"/>
              <p:cNvGrpSpPr>
                <a:grpSpLocks/>
              </p:cNvGrpSpPr>
              <p:nvPr/>
            </p:nvGrpSpPr>
            <p:grpSpPr bwMode="auto">
              <a:xfrm>
                <a:off x="3524" y="8074"/>
                <a:ext cx="293" cy="2000"/>
                <a:chOff x="3524" y="8074"/>
                <a:chExt cx="293" cy="2000"/>
              </a:xfrm>
            </p:grpSpPr>
            <p:sp>
              <p:nvSpPr>
                <p:cNvPr id="71947" name="Rectangle 267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948" name="Oval 268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949" name="Oval 269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1950" name="Group 270"/>
              <p:cNvGrpSpPr>
                <a:grpSpLocks/>
              </p:cNvGrpSpPr>
              <p:nvPr/>
            </p:nvGrpSpPr>
            <p:grpSpPr bwMode="auto">
              <a:xfrm>
                <a:off x="3744" y="8074"/>
                <a:ext cx="293" cy="2000"/>
                <a:chOff x="3524" y="8074"/>
                <a:chExt cx="293" cy="2000"/>
              </a:xfrm>
            </p:grpSpPr>
            <p:sp>
              <p:nvSpPr>
                <p:cNvPr id="71951" name="Rectangle 271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952" name="Oval 272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953" name="Oval 273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1954" name="Group 274"/>
              <p:cNvGrpSpPr>
                <a:grpSpLocks/>
              </p:cNvGrpSpPr>
              <p:nvPr/>
            </p:nvGrpSpPr>
            <p:grpSpPr bwMode="auto">
              <a:xfrm>
                <a:off x="3989" y="8085"/>
                <a:ext cx="293" cy="2000"/>
                <a:chOff x="3524" y="8074"/>
                <a:chExt cx="293" cy="2000"/>
              </a:xfrm>
            </p:grpSpPr>
            <p:sp>
              <p:nvSpPr>
                <p:cNvPr id="71955" name="Rectangle 275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956" name="Oval 276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957" name="Oval 277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</p:grpSp>
      </p:grpSp>
      <p:grpSp>
        <p:nvGrpSpPr>
          <p:cNvPr id="71958" name="Group 278"/>
          <p:cNvGrpSpPr>
            <a:grpSpLocks/>
          </p:cNvGrpSpPr>
          <p:nvPr/>
        </p:nvGrpSpPr>
        <p:grpSpPr bwMode="auto">
          <a:xfrm>
            <a:off x="6100470" y="3749676"/>
            <a:ext cx="981075" cy="849313"/>
            <a:chOff x="3524" y="8074"/>
            <a:chExt cx="2187" cy="2017"/>
          </a:xfrm>
        </p:grpSpPr>
        <p:grpSp>
          <p:nvGrpSpPr>
            <p:cNvPr id="71959" name="Group 279"/>
            <p:cNvGrpSpPr>
              <a:grpSpLocks/>
            </p:cNvGrpSpPr>
            <p:nvPr/>
          </p:nvGrpSpPr>
          <p:grpSpPr bwMode="auto">
            <a:xfrm>
              <a:off x="3524" y="8074"/>
              <a:ext cx="758" cy="2011"/>
              <a:chOff x="3524" y="8074"/>
              <a:chExt cx="758" cy="2011"/>
            </a:xfrm>
          </p:grpSpPr>
          <p:grpSp>
            <p:nvGrpSpPr>
              <p:cNvPr id="71960" name="Group 280"/>
              <p:cNvGrpSpPr>
                <a:grpSpLocks/>
              </p:cNvGrpSpPr>
              <p:nvPr/>
            </p:nvGrpSpPr>
            <p:grpSpPr bwMode="auto">
              <a:xfrm>
                <a:off x="3524" y="8074"/>
                <a:ext cx="293" cy="2000"/>
                <a:chOff x="3524" y="8074"/>
                <a:chExt cx="293" cy="2000"/>
              </a:xfrm>
            </p:grpSpPr>
            <p:sp>
              <p:nvSpPr>
                <p:cNvPr id="71961" name="Rectangle 281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962" name="Oval 282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963" name="Oval 283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1964" name="Group 284"/>
              <p:cNvGrpSpPr>
                <a:grpSpLocks/>
              </p:cNvGrpSpPr>
              <p:nvPr/>
            </p:nvGrpSpPr>
            <p:grpSpPr bwMode="auto">
              <a:xfrm>
                <a:off x="3744" y="8074"/>
                <a:ext cx="293" cy="2000"/>
                <a:chOff x="3524" y="8074"/>
                <a:chExt cx="293" cy="2000"/>
              </a:xfrm>
            </p:grpSpPr>
            <p:sp>
              <p:nvSpPr>
                <p:cNvPr id="71965" name="Rectangle 285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966" name="Oval 286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967" name="Oval 287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1968" name="Group 288"/>
              <p:cNvGrpSpPr>
                <a:grpSpLocks/>
              </p:cNvGrpSpPr>
              <p:nvPr/>
            </p:nvGrpSpPr>
            <p:grpSpPr bwMode="auto">
              <a:xfrm>
                <a:off x="3989" y="8085"/>
                <a:ext cx="293" cy="2000"/>
                <a:chOff x="3524" y="8074"/>
                <a:chExt cx="293" cy="2000"/>
              </a:xfrm>
            </p:grpSpPr>
            <p:sp>
              <p:nvSpPr>
                <p:cNvPr id="71969" name="Rectangle 289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970" name="Oval 290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971" name="Oval 291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</p:grpSp>
        <p:grpSp>
          <p:nvGrpSpPr>
            <p:cNvPr id="71972" name="Group 292"/>
            <p:cNvGrpSpPr>
              <a:grpSpLocks/>
            </p:cNvGrpSpPr>
            <p:nvPr/>
          </p:nvGrpSpPr>
          <p:grpSpPr bwMode="auto">
            <a:xfrm>
              <a:off x="4249" y="8080"/>
              <a:ext cx="758" cy="2011"/>
              <a:chOff x="3524" y="8074"/>
              <a:chExt cx="758" cy="2011"/>
            </a:xfrm>
          </p:grpSpPr>
          <p:grpSp>
            <p:nvGrpSpPr>
              <p:cNvPr id="71973" name="Group 293"/>
              <p:cNvGrpSpPr>
                <a:grpSpLocks/>
              </p:cNvGrpSpPr>
              <p:nvPr/>
            </p:nvGrpSpPr>
            <p:grpSpPr bwMode="auto">
              <a:xfrm>
                <a:off x="3524" y="8074"/>
                <a:ext cx="293" cy="2000"/>
                <a:chOff x="3524" y="8074"/>
                <a:chExt cx="293" cy="2000"/>
              </a:xfrm>
            </p:grpSpPr>
            <p:sp>
              <p:nvSpPr>
                <p:cNvPr id="71974" name="Rectangle 294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975" name="Oval 295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976" name="Oval 296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1977" name="Group 297"/>
              <p:cNvGrpSpPr>
                <a:grpSpLocks/>
              </p:cNvGrpSpPr>
              <p:nvPr/>
            </p:nvGrpSpPr>
            <p:grpSpPr bwMode="auto">
              <a:xfrm>
                <a:off x="3744" y="8074"/>
                <a:ext cx="293" cy="2000"/>
                <a:chOff x="3524" y="8074"/>
                <a:chExt cx="293" cy="2000"/>
              </a:xfrm>
            </p:grpSpPr>
            <p:sp>
              <p:nvSpPr>
                <p:cNvPr id="71978" name="Rectangle 298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979" name="Oval 299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980" name="Oval 300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1981" name="Group 301"/>
              <p:cNvGrpSpPr>
                <a:grpSpLocks/>
              </p:cNvGrpSpPr>
              <p:nvPr/>
            </p:nvGrpSpPr>
            <p:grpSpPr bwMode="auto">
              <a:xfrm>
                <a:off x="3989" y="8085"/>
                <a:ext cx="293" cy="2000"/>
                <a:chOff x="3524" y="8074"/>
                <a:chExt cx="293" cy="2000"/>
              </a:xfrm>
            </p:grpSpPr>
            <p:sp>
              <p:nvSpPr>
                <p:cNvPr id="71982" name="Rectangle 302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983" name="Oval 303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984" name="Oval 304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</p:grpSp>
        <p:grpSp>
          <p:nvGrpSpPr>
            <p:cNvPr id="71985" name="Group 305"/>
            <p:cNvGrpSpPr>
              <a:grpSpLocks/>
            </p:cNvGrpSpPr>
            <p:nvPr/>
          </p:nvGrpSpPr>
          <p:grpSpPr bwMode="auto">
            <a:xfrm>
              <a:off x="4953" y="8080"/>
              <a:ext cx="758" cy="2011"/>
              <a:chOff x="3524" y="8074"/>
              <a:chExt cx="758" cy="2011"/>
            </a:xfrm>
          </p:grpSpPr>
          <p:grpSp>
            <p:nvGrpSpPr>
              <p:cNvPr id="71986" name="Group 306"/>
              <p:cNvGrpSpPr>
                <a:grpSpLocks/>
              </p:cNvGrpSpPr>
              <p:nvPr/>
            </p:nvGrpSpPr>
            <p:grpSpPr bwMode="auto">
              <a:xfrm>
                <a:off x="3524" y="8074"/>
                <a:ext cx="293" cy="2000"/>
                <a:chOff x="3524" y="8074"/>
                <a:chExt cx="293" cy="2000"/>
              </a:xfrm>
            </p:grpSpPr>
            <p:sp>
              <p:nvSpPr>
                <p:cNvPr id="71987" name="Rectangle 307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988" name="Oval 308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989" name="Oval 309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1990" name="Group 310"/>
              <p:cNvGrpSpPr>
                <a:grpSpLocks/>
              </p:cNvGrpSpPr>
              <p:nvPr/>
            </p:nvGrpSpPr>
            <p:grpSpPr bwMode="auto">
              <a:xfrm>
                <a:off x="3744" y="8074"/>
                <a:ext cx="293" cy="2000"/>
                <a:chOff x="3524" y="8074"/>
                <a:chExt cx="293" cy="2000"/>
              </a:xfrm>
            </p:grpSpPr>
            <p:sp>
              <p:nvSpPr>
                <p:cNvPr id="71991" name="Rectangle 311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992" name="Oval 312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993" name="Oval 313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1994" name="Group 314"/>
              <p:cNvGrpSpPr>
                <a:grpSpLocks/>
              </p:cNvGrpSpPr>
              <p:nvPr/>
            </p:nvGrpSpPr>
            <p:grpSpPr bwMode="auto">
              <a:xfrm>
                <a:off x="3989" y="8085"/>
                <a:ext cx="293" cy="2000"/>
                <a:chOff x="3524" y="8074"/>
                <a:chExt cx="293" cy="2000"/>
              </a:xfrm>
            </p:grpSpPr>
            <p:sp>
              <p:nvSpPr>
                <p:cNvPr id="71995" name="Rectangle 315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996" name="Oval 316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1997" name="Oval 317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</p:grpSp>
      </p:grpSp>
      <p:grpSp>
        <p:nvGrpSpPr>
          <p:cNvPr id="71998" name="Group 318"/>
          <p:cNvGrpSpPr>
            <a:grpSpLocks/>
          </p:cNvGrpSpPr>
          <p:nvPr/>
        </p:nvGrpSpPr>
        <p:grpSpPr bwMode="auto">
          <a:xfrm>
            <a:off x="4577190" y="3808413"/>
            <a:ext cx="981075" cy="849312"/>
            <a:chOff x="3524" y="8074"/>
            <a:chExt cx="2187" cy="2017"/>
          </a:xfrm>
        </p:grpSpPr>
        <p:grpSp>
          <p:nvGrpSpPr>
            <p:cNvPr id="71999" name="Group 319"/>
            <p:cNvGrpSpPr>
              <a:grpSpLocks/>
            </p:cNvGrpSpPr>
            <p:nvPr/>
          </p:nvGrpSpPr>
          <p:grpSpPr bwMode="auto">
            <a:xfrm>
              <a:off x="3524" y="8074"/>
              <a:ext cx="758" cy="2011"/>
              <a:chOff x="3524" y="8074"/>
              <a:chExt cx="758" cy="2011"/>
            </a:xfrm>
          </p:grpSpPr>
          <p:grpSp>
            <p:nvGrpSpPr>
              <p:cNvPr id="72000" name="Group 320"/>
              <p:cNvGrpSpPr>
                <a:grpSpLocks/>
              </p:cNvGrpSpPr>
              <p:nvPr/>
            </p:nvGrpSpPr>
            <p:grpSpPr bwMode="auto">
              <a:xfrm>
                <a:off x="3524" y="8074"/>
                <a:ext cx="293" cy="2000"/>
                <a:chOff x="3524" y="8074"/>
                <a:chExt cx="293" cy="2000"/>
              </a:xfrm>
            </p:grpSpPr>
            <p:sp>
              <p:nvSpPr>
                <p:cNvPr id="72001" name="Rectangle 321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002" name="Oval 322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003" name="Oval 323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2004" name="Group 324"/>
              <p:cNvGrpSpPr>
                <a:grpSpLocks/>
              </p:cNvGrpSpPr>
              <p:nvPr/>
            </p:nvGrpSpPr>
            <p:grpSpPr bwMode="auto">
              <a:xfrm>
                <a:off x="3744" y="8074"/>
                <a:ext cx="293" cy="2000"/>
                <a:chOff x="3524" y="8074"/>
                <a:chExt cx="293" cy="2000"/>
              </a:xfrm>
            </p:grpSpPr>
            <p:sp>
              <p:nvSpPr>
                <p:cNvPr id="72005" name="Rectangle 325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006" name="Oval 326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007" name="Oval 327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2008" name="Group 328"/>
              <p:cNvGrpSpPr>
                <a:grpSpLocks/>
              </p:cNvGrpSpPr>
              <p:nvPr/>
            </p:nvGrpSpPr>
            <p:grpSpPr bwMode="auto">
              <a:xfrm>
                <a:off x="3989" y="8085"/>
                <a:ext cx="293" cy="2000"/>
                <a:chOff x="3524" y="8074"/>
                <a:chExt cx="293" cy="2000"/>
              </a:xfrm>
            </p:grpSpPr>
            <p:sp>
              <p:nvSpPr>
                <p:cNvPr id="72009" name="Rectangle 329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010" name="Oval 330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011" name="Oval 331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</p:grpSp>
        <p:grpSp>
          <p:nvGrpSpPr>
            <p:cNvPr id="72012" name="Group 332"/>
            <p:cNvGrpSpPr>
              <a:grpSpLocks/>
            </p:cNvGrpSpPr>
            <p:nvPr/>
          </p:nvGrpSpPr>
          <p:grpSpPr bwMode="auto">
            <a:xfrm>
              <a:off x="4249" y="8080"/>
              <a:ext cx="758" cy="2011"/>
              <a:chOff x="3524" y="8074"/>
              <a:chExt cx="758" cy="2011"/>
            </a:xfrm>
          </p:grpSpPr>
          <p:grpSp>
            <p:nvGrpSpPr>
              <p:cNvPr id="72013" name="Group 333"/>
              <p:cNvGrpSpPr>
                <a:grpSpLocks/>
              </p:cNvGrpSpPr>
              <p:nvPr/>
            </p:nvGrpSpPr>
            <p:grpSpPr bwMode="auto">
              <a:xfrm>
                <a:off x="3524" y="8074"/>
                <a:ext cx="293" cy="2000"/>
                <a:chOff x="3524" y="8074"/>
                <a:chExt cx="293" cy="2000"/>
              </a:xfrm>
            </p:grpSpPr>
            <p:sp>
              <p:nvSpPr>
                <p:cNvPr id="72014" name="Rectangle 334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015" name="Oval 335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016" name="Oval 336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2017" name="Group 337"/>
              <p:cNvGrpSpPr>
                <a:grpSpLocks/>
              </p:cNvGrpSpPr>
              <p:nvPr/>
            </p:nvGrpSpPr>
            <p:grpSpPr bwMode="auto">
              <a:xfrm>
                <a:off x="3744" y="8074"/>
                <a:ext cx="293" cy="2000"/>
                <a:chOff x="3524" y="8074"/>
                <a:chExt cx="293" cy="2000"/>
              </a:xfrm>
            </p:grpSpPr>
            <p:sp>
              <p:nvSpPr>
                <p:cNvPr id="72018" name="Rectangle 338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019" name="Oval 339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020" name="Oval 340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2021" name="Group 341"/>
              <p:cNvGrpSpPr>
                <a:grpSpLocks/>
              </p:cNvGrpSpPr>
              <p:nvPr/>
            </p:nvGrpSpPr>
            <p:grpSpPr bwMode="auto">
              <a:xfrm>
                <a:off x="3989" y="8085"/>
                <a:ext cx="293" cy="2000"/>
                <a:chOff x="3524" y="8074"/>
                <a:chExt cx="293" cy="2000"/>
              </a:xfrm>
            </p:grpSpPr>
            <p:sp>
              <p:nvSpPr>
                <p:cNvPr id="72022" name="Rectangle 342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023" name="Oval 343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024" name="Oval 344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</p:grpSp>
        <p:grpSp>
          <p:nvGrpSpPr>
            <p:cNvPr id="72025" name="Group 345"/>
            <p:cNvGrpSpPr>
              <a:grpSpLocks/>
            </p:cNvGrpSpPr>
            <p:nvPr/>
          </p:nvGrpSpPr>
          <p:grpSpPr bwMode="auto">
            <a:xfrm>
              <a:off x="4953" y="8080"/>
              <a:ext cx="758" cy="2011"/>
              <a:chOff x="3524" y="8074"/>
              <a:chExt cx="758" cy="2011"/>
            </a:xfrm>
          </p:grpSpPr>
          <p:grpSp>
            <p:nvGrpSpPr>
              <p:cNvPr id="72026" name="Group 346"/>
              <p:cNvGrpSpPr>
                <a:grpSpLocks/>
              </p:cNvGrpSpPr>
              <p:nvPr/>
            </p:nvGrpSpPr>
            <p:grpSpPr bwMode="auto">
              <a:xfrm>
                <a:off x="3524" y="8074"/>
                <a:ext cx="293" cy="2000"/>
                <a:chOff x="3524" y="8074"/>
                <a:chExt cx="293" cy="2000"/>
              </a:xfrm>
            </p:grpSpPr>
            <p:sp>
              <p:nvSpPr>
                <p:cNvPr id="72027" name="Rectangle 347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028" name="Oval 348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029" name="Oval 349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2030" name="Group 350"/>
              <p:cNvGrpSpPr>
                <a:grpSpLocks/>
              </p:cNvGrpSpPr>
              <p:nvPr/>
            </p:nvGrpSpPr>
            <p:grpSpPr bwMode="auto">
              <a:xfrm>
                <a:off x="3744" y="8074"/>
                <a:ext cx="293" cy="2000"/>
                <a:chOff x="3524" y="8074"/>
                <a:chExt cx="293" cy="2000"/>
              </a:xfrm>
            </p:grpSpPr>
            <p:sp>
              <p:nvSpPr>
                <p:cNvPr id="72031" name="Rectangle 351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032" name="Oval 352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033" name="Oval 353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2034" name="Group 354"/>
              <p:cNvGrpSpPr>
                <a:grpSpLocks/>
              </p:cNvGrpSpPr>
              <p:nvPr/>
            </p:nvGrpSpPr>
            <p:grpSpPr bwMode="auto">
              <a:xfrm>
                <a:off x="3989" y="8085"/>
                <a:ext cx="293" cy="2000"/>
                <a:chOff x="3524" y="8074"/>
                <a:chExt cx="293" cy="2000"/>
              </a:xfrm>
            </p:grpSpPr>
            <p:sp>
              <p:nvSpPr>
                <p:cNvPr id="72035" name="Rectangle 355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036" name="Oval 356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037" name="Oval 357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</p:grpSp>
      </p:grpSp>
      <p:grpSp>
        <p:nvGrpSpPr>
          <p:cNvPr id="72038" name="Group 358"/>
          <p:cNvGrpSpPr>
            <a:grpSpLocks/>
          </p:cNvGrpSpPr>
          <p:nvPr/>
        </p:nvGrpSpPr>
        <p:grpSpPr bwMode="auto">
          <a:xfrm>
            <a:off x="4520620" y="3868738"/>
            <a:ext cx="981075" cy="849312"/>
            <a:chOff x="3524" y="8074"/>
            <a:chExt cx="2187" cy="2017"/>
          </a:xfrm>
        </p:grpSpPr>
        <p:grpSp>
          <p:nvGrpSpPr>
            <p:cNvPr id="72039" name="Group 359"/>
            <p:cNvGrpSpPr>
              <a:grpSpLocks/>
            </p:cNvGrpSpPr>
            <p:nvPr/>
          </p:nvGrpSpPr>
          <p:grpSpPr bwMode="auto">
            <a:xfrm>
              <a:off x="3524" y="8074"/>
              <a:ext cx="758" cy="2011"/>
              <a:chOff x="3524" y="8074"/>
              <a:chExt cx="758" cy="2011"/>
            </a:xfrm>
          </p:grpSpPr>
          <p:grpSp>
            <p:nvGrpSpPr>
              <p:cNvPr id="72040" name="Group 360"/>
              <p:cNvGrpSpPr>
                <a:grpSpLocks/>
              </p:cNvGrpSpPr>
              <p:nvPr/>
            </p:nvGrpSpPr>
            <p:grpSpPr bwMode="auto">
              <a:xfrm>
                <a:off x="3524" y="8074"/>
                <a:ext cx="293" cy="2000"/>
                <a:chOff x="3524" y="8074"/>
                <a:chExt cx="293" cy="2000"/>
              </a:xfrm>
            </p:grpSpPr>
            <p:sp>
              <p:nvSpPr>
                <p:cNvPr id="72041" name="Rectangle 361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042" name="Oval 362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043" name="Oval 363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2044" name="Group 364"/>
              <p:cNvGrpSpPr>
                <a:grpSpLocks/>
              </p:cNvGrpSpPr>
              <p:nvPr/>
            </p:nvGrpSpPr>
            <p:grpSpPr bwMode="auto">
              <a:xfrm>
                <a:off x="3744" y="8074"/>
                <a:ext cx="293" cy="2000"/>
                <a:chOff x="3524" y="8074"/>
                <a:chExt cx="293" cy="2000"/>
              </a:xfrm>
            </p:grpSpPr>
            <p:sp>
              <p:nvSpPr>
                <p:cNvPr id="72045" name="Rectangle 365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046" name="Oval 366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047" name="Oval 367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2048" name="Group 368"/>
              <p:cNvGrpSpPr>
                <a:grpSpLocks/>
              </p:cNvGrpSpPr>
              <p:nvPr/>
            </p:nvGrpSpPr>
            <p:grpSpPr bwMode="auto">
              <a:xfrm>
                <a:off x="3989" y="8085"/>
                <a:ext cx="293" cy="2000"/>
                <a:chOff x="3524" y="8074"/>
                <a:chExt cx="293" cy="2000"/>
              </a:xfrm>
            </p:grpSpPr>
            <p:sp>
              <p:nvSpPr>
                <p:cNvPr id="72049" name="Rectangle 369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050" name="Oval 370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051" name="Oval 371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</p:grpSp>
        <p:grpSp>
          <p:nvGrpSpPr>
            <p:cNvPr id="72052" name="Group 372"/>
            <p:cNvGrpSpPr>
              <a:grpSpLocks/>
            </p:cNvGrpSpPr>
            <p:nvPr/>
          </p:nvGrpSpPr>
          <p:grpSpPr bwMode="auto">
            <a:xfrm>
              <a:off x="4249" y="8080"/>
              <a:ext cx="758" cy="2011"/>
              <a:chOff x="3524" y="8074"/>
              <a:chExt cx="758" cy="2011"/>
            </a:xfrm>
          </p:grpSpPr>
          <p:grpSp>
            <p:nvGrpSpPr>
              <p:cNvPr id="72053" name="Group 373"/>
              <p:cNvGrpSpPr>
                <a:grpSpLocks/>
              </p:cNvGrpSpPr>
              <p:nvPr/>
            </p:nvGrpSpPr>
            <p:grpSpPr bwMode="auto">
              <a:xfrm>
                <a:off x="3524" y="8074"/>
                <a:ext cx="293" cy="2000"/>
                <a:chOff x="3524" y="8074"/>
                <a:chExt cx="293" cy="2000"/>
              </a:xfrm>
            </p:grpSpPr>
            <p:sp>
              <p:nvSpPr>
                <p:cNvPr id="72054" name="Rectangle 374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055" name="Oval 375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056" name="Oval 376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2057" name="Group 377"/>
              <p:cNvGrpSpPr>
                <a:grpSpLocks/>
              </p:cNvGrpSpPr>
              <p:nvPr/>
            </p:nvGrpSpPr>
            <p:grpSpPr bwMode="auto">
              <a:xfrm>
                <a:off x="3744" y="8074"/>
                <a:ext cx="293" cy="2000"/>
                <a:chOff x="3524" y="8074"/>
                <a:chExt cx="293" cy="2000"/>
              </a:xfrm>
            </p:grpSpPr>
            <p:sp>
              <p:nvSpPr>
                <p:cNvPr id="72058" name="Rectangle 378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059" name="Oval 379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060" name="Oval 380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2061" name="Group 381"/>
              <p:cNvGrpSpPr>
                <a:grpSpLocks/>
              </p:cNvGrpSpPr>
              <p:nvPr/>
            </p:nvGrpSpPr>
            <p:grpSpPr bwMode="auto">
              <a:xfrm>
                <a:off x="3989" y="8085"/>
                <a:ext cx="293" cy="2000"/>
                <a:chOff x="3524" y="8074"/>
                <a:chExt cx="293" cy="2000"/>
              </a:xfrm>
            </p:grpSpPr>
            <p:sp>
              <p:nvSpPr>
                <p:cNvPr id="72062" name="Rectangle 382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063" name="Oval 383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064" name="Oval 384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</p:grpSp>
        <p:grpSp>
          <p:nvGrpSpPr>
            <p:cNvPr id="72065" name="Group 385"/>
            <p:cNvGrpSpPr>
              <a:grpSpLocks/>
            </p:cNvGrpSpPr>
            <p:nvPr/>
          </p:nvGrpSpPr>
          <p:grpSpPr bwMode="auto">
            <a:xfrm>
              <a:off x="4953" y="8080"/>
              <a:ext cx="758" cy="2011"/>
              <a:chOff x="3524" y="8074"/>
              <a:chExt cx="758" cy="2011"/>
            </a:xfrm>
          </p:grpSpPr>
          <p:grpSp>
            <p:nvGrpSpPr>
              <p:cNvPr id="72066" name="Group 386"/>
              <p:cNvGrpSpPr>
                <a:grpSpLocks/>
              </p:cNvGrpSpPr>
              <p:nvPr/>
            </p:nvGrpSpPr>
            <p:grpSpPr bwMode="auto">
              <a:xfrm>
                <a:off x="3524" y="8074"/>
                <a:ext cx="293" cy="2000"/>
                <a:chOff x="3524" y="8074"/>
                <a:chExt cx="293" cy="2000"/>
              </a:xfrm>
            </p:grpSpPr>
            <p:sp>
              <p:nvSpPr>
                <p:cNvPr id="72067" name="Rectangle 387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068" name="Oval 388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069" name="Oval 389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2070" name="Group 390"/>
              <p:cNvGrpSpPr>
                <a:grpSpLocks/>
              </p:cNvGrpSpPr>
              <p:nvPr/>
            </p:nvGrpSpPr>
            <p:grpSpPr bwMode="auto">
              <a:xfrm>
                <a:off x="3744" y="8074"/>
                <a:ext cx="293" cy="2000"/>
                <a:chOff x="3524" y="8074"/>
                <a:chExt cx="293" cy="2000"/>
              </a:xfrm>
            </p:grpSpPr>
            <p:sp>
              <p:nvSpPr>
                <p:cNvPr id="72071" name="Rectangle 391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072" name="Oval 392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073" name="Oval 393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2074" name="Group 394"/>
              <p:cNvGrpSpPr>
                <a:grpSpLocks/>
              </p:cNvGrpSpPr>
              <p:nvPr/>
            </p:nvGrpSpPr>
            <p:grpSpPr bwMode="auto">
              <a:xfrm>
                <a:off x="3989" y="8085"/>
                <a:ext cx="293" cy="2000"/>
                <a:chOff x="3524" y="8074"/>
                <a:chExt cx="293" cy="2000"/>
              </a:xfrm>
            </p:grpSpPr>
            <p:sp>
              <p:nvSpPr>
                <p:cNvPr id="72075" name="Rectangle 395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076" name="Oval 396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077" name="Oval 397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</p:grpSp>
      </p:grpSp>
      <p:grpSp>
        <p:nvGrpSpPr>
          <p:cNvPr id="72078" name="Group 398"/>
          <p:cNvGrpSpPr>
            <a:grpSpLocks/>
          </p:cNvGrpSpPr>
          <p:nvPr/>
        </p:nvGrpSpPr>
        <p:grpSpPr bwMode="auto">
          <a:xfrm>
            <a:off x="6030058" y="3808413"/>
            <a:ext cx="981075" cy="849312"/>
            <a:chOff x="3524" y="8074"/>
            <a:chExt cx="2187" cy="2017"/>
          </a:xfrm>
        </p:grpSpPr>
        <p:grpSp>
          <p:nvGrpSpPr>
            <p:cNvPr id="72079" name="Group 399"/>
            <p:cNvGrpSpPr>
              <a:grpSpLocks/>
            </p:cNvGrpSpPr>
            <p:nvPr/>
          </p:nvGrpSpPr>
          <p:grpSpPr bwMode="auto">
            <a:xfrm>
              <a:off x="3524" y="8074"/>
              <a:ext cx="758" cy="2011"/>
              <a:chOff x="3524" y="8074"/>
              <a:chExt cx="758" cy="2011"/>
            </a:xfrm>
          </p:grpSpPr>
          <p:grpSp>
            <p:nvGrpSpPr>
              <p:cNvPr id="72080" name="Group 400"/>
              <p:cNvGrpSpPr>
                <a:grpSpLocks/>
              </p:cNvGrpSpPr>
              <p:nvPr/>
            </p:nvGrpSpPr>
            <p:grpSpPr bwMode="auto">
              <a:xfrm>
                <a:off x="3524" y="8074"/>
                <a:ext cx="293" cy="2000"/>
                <a:chOff x="3524" y="8074"/>
                <a:chExt cx="293" cy="2000"/>
              </a:xfrm>
            </p:grpSpPr>
            <p:sp>
              <p:nvSpPr>
                <p:cNvPr id="72081" name="Rectangle 401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082" name="Oval 402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083" name="Oval 403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2084" name="Group 404"/>
              <p:cNvGrpSpPr>
                <a:grpSpLocks/>
              </p:cNvGrpSpPr>
              <p:nvPr/>
            </p:nvGrpSpPr>
            <p:grpSpPr bwMode="auto">
              <a:xfrm>
                <a:off x="3744" y="8074"/>
                <a:ext cx="293" cy="2000"/>
                <a:chOff x="3524" y="8074"/>
                <a:chExt cx="293" cy="2000"/>
              </a:xfrm>
            </p:grpSpPr>
            <p:sp>
              <p:nvSpPr>
                <p:cNvPr id="72085" name="Rectangle 405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086" name="Oval 406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087" name="Oval 407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2088" name="Group 408"/>
              <p:cNvGrpSpPr>
                <a:grpSpLocks/>
              </p:cNvGrpSpPr>
              <p:nvPr/>
            </p:nvGrpSpPr>
            <p:grpSpPr bwMode="auto">
              <a:xfrm>
                <a:off x="3989" y="8085"/>
                <a:ext cx="293" cy="2000"/>
                <a:chOff x="3524" y="8074"/>
                <a:chExt cx="293" cy="2000"/>
              </a:xfrm>
            </p:grpSpPr>
            <p:sp>
              <p:nvSpPr>
                <p:cNvPr id="72089" name="Rectangle 409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090" name="Oval 410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091" name="Oval 411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</p:grpSp>
        <p:grpSp>
          <p:nvGrpSpPr>
            <p:cNvPr id="72092" name="Group 412"/>
            <p:cNvGrpSpPr>
              <a:grpSpLocks/>
            </p:cNvGrpSpPr>
            <p:nvPr/>
          </p:nvGrpSpPr>
          <p:grpSpPr bwMode="auto">
            <a:xfrm>
              <a:off x="4249" y="8080"/>
              <a:ext cx="758" cy="2011"/>
              <a:chOff x="3524" y="8074"/>
              <a:chExt cx="758" cy="2011"/>
            </a:xfrm>
          </p:grpSpPr>
          <p:grpSp>
            <p:nvGrpSpPr>
              <p:cNvPr id="72093" name="Group 413"/>
              <p:cNvGrpSpPr>
                <a:grpSpLocks/>
              </p:cNvGrpSpPr>
              <p:nvPr/>
            </p:nvGrpSpPr>
            <p:grpSpPr bwMode="auto">
              <a:xfrm>
                <a:off x="3524" y="8074"/>
                <a:ext cx="293" cy="2000"/>
                <a:chOff x="3524" y="8074"/>
                <a:chExt cx="293" cy="2000"/>
              </a:xfrm>
            </p:grpSpPr>
            <p:sp>
              <p:nvSpPr>
                <p:cNvPr id="72094" name="Rectangle 414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095" name="Oval 415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096" name="Oval 416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2097" name="Group 417"/>
              <p:cNvGrpSpPr>
                <a:grpSpLocks/>
              </p:cNvGrpSpPr>
              <p:nvPr/>
            </p:nvGrpSpPr>
            <p:grpSpPr bwMode="auto">
              <a:xfrm>
                <a:off x="3744" y="8074"/>
                <a:ext cx="293" cy="2000"/>
                <a:chOff x="3524" y="8074"/>
                <a:chExt cx="293" cy="2000"/>
              </a:xfrm>
            </p:grpSpPr>
            <p:sp>
              <p:nvSpPr>
                <p:cNvPr id="72098" name="Rectangle 418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099" name="Oval 419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100" name="Oval 420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2101" name="Group 421"/>
              <p:cNvGrpSpPr>
                <a:grpSpLocks/>
              </p:cNvGrpSpPr>
              <p:nvPr/>
            </p:nvGrpSpPr>
            <p:grpSpPr bwMode="auto">
              <a:xfrm>
                <a:off x="3989" y="8085"/>
                <a:ext cx="293" cy="2000"/>
                <a:chOff x="3524" y="8074"/>
                <a:chExt cx="293" cy="2000"/>
              </a:xfrm>
            </p:grpSpPr>
            <p:sp>
              <p:nvSpPr>
                <p:cNvPr id="72102" name="Rectangle 422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103" name="Oval 423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104" name="Oval 424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</p:grpSp>
        <p:grpSp>
          <p:nvGrpSpPr>
            <p:cNvPr id="72105" name="Group 425"/>
            <p:cNvGrpSpPr>
              <a:grpSpLocks/>
            </p:cNvGrpSpPr>
            <p:nvPr/>
          </p:nvGrpSpPr>
          <p:grpSpPr bwMode="auto">
            <a:xfrm>
              <a:off x="4953" y="8080"/>
              <a:ext cx="758" cy="2011"/>
              <a:chOff x="3524" y="8074"/>
              <a:chExt cx="758" cy="2011"/>
            </a:xfrm>
          </p:grpSpPr>
          <p:grpSp>
            <p:nvGrpSpPr>
              <p:cNvPr id="72106" name="Group 426"/>
              <p:cNvGrpSpPr>
                <a:grpSpLocks/>
              </p:cNvGrpSpPr>
              <p:nvPr/>
            </p:nvGrpSpPr>
            <p:grpSpPr bwMode="auto">
              <a:xfrm>
                <a:off x="3524" y="8074"/>
                <a:ext cx="293" cy="2000"/>
                <a:chOff x="3524" y="8074"/>
                <a:chExt cx="293" cy="2000"/>
              </a:xfrm>
            </p:grpSpPr>
            <p:sp>
              <p:nvSpPr>
                <p:cNvPr id="72107" name="Rectangle 427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108" name="Oval 428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109" name="Oval 429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2110" name="Group 430"/>
              <p:cNvGrpSpPr>
                <a:grpSpLocks/>
              </p:cNvGrpSpPr>
              <p:nvPr/>
            </p:nvGrpSpPr>
            <p:grpSpPr bwMode="auto">
              <a:xfrm>
                <a:off x="3744" y="8074"/>
                <a:ext cx="293" cy="2000"/>
                <a:chOff x="3524" y="8074"/>
                <a:chExt cx="293" cy="2000"/>
              </a:xfrm>
            </p:grpSpPr>
            <p:sp>
              <p:nvSpPr>
                <p:cNvPr id="72111" name="Rectangle 431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112" name="Oval 432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113" name="Oval 433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2114" name="Group 434"/>
              <p:cNvGrpSpPr>
                <a:grpSpLocks/>
              </p:cNvGrpSpPr>
              <p:nvPr/>
            </p:nvGrpSpPr>
            <p:grpSpPr bwMode="auto">
              <a:xfrm>
                <a:off x="3989" y="8085"/>
                <a:ext cx="293" cy="2000"/>
                <a:chOff x="3524" y="8074"/>
                <a:chExt cx="293" cy="2000"/>
              </a:xfrm>
            </p:grpSpPr>
            <p:sp>
              <p:nvSpPr>
                <p:cNvPr id="72115" name="Rectangle 435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116" name="Oval 436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117" name="Oval 437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</p:grpSp>
      </p:grpSp>
      <p:grpSp>
        <p:nvGrpSpPr>
          <p:cNvPr id="72118" name="Group 438"/>
          <p:cNvGrpSpPr>
            <a:grpSpLocks/>
          </p:cNvGrpSpPr>
          <p:nvPr/>
        </p:nvGrpSpPr>
        <p:grpSpPr bwMode="auto">
          <a:xfrm>
            <a:off x="5980410" y="3868738"/>
            <a:ext cx="981075" cy="849312"/>
            <a:chOff x="3524" y="8074"/>
            <a:chExt cx="2187" cy="2017"/>
          </a:xfrm>
        </p:grpSpPr>
        <p:grpSp>
          <p:nvGrpSpPr>
            <p:cNvPr id="72119" name="Group 439"/>
            <p:cNvGrpSpPr>
              <a:grpSpLocks/>
            </p:cNvGrpSpPr>
            <p:nvPr/>
          </p:nvGrpSpPr>
          <p:grpSpPr bwMode="auto">
            <a:xfrm>
              <a:off x="3524" y="8074"/>
              <a:ext cx="758" cy="2011"/>
              <a:chOff x="3524" y="8074"/>
              <a:chExt cx="758" cy="2011"/>
            </a:xfrm>
          </p:grpSpPr>
          <p:grpSp>
            <p:nvGrpSpPr>
              <p:cNvPr id="72120" name="Group 440"/>
              <p:cNvGrpSpPr>
                <a:grpSpLocks/>
              </p:cNvGrpSpPr>
              <p:nvPr/>
            </p:nvGrpSpPr>
            <p:grpSpPr bwMode="auto">
              <a:xfrm>
                <a:off x="3524" y="8074"/>
                <a:ext cx="293" cy="2000"/>
                <a:chOff x="3524" y="8074"/>
                <a:chExt cx="293" cy="2000"/>
              </a:xfrm>
            </p:grpSpPr>
            <p:sp>
              <p:nvSpPr>
                <p:cNvPr id="72121" name="Rectangle 441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122" name="Oval 442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123" name="Oval 443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2124" name="Group 444"/>
              <p:cNvGrpSpPr>
                <a:grpSpLocks/>
              </p:cNvGrpSpPr>
              <p:nvPr/>
            </p:nvGrpSpPr>
            <p:grpSpPr bwMode="auto">
              <a:xfrm>
                <a:off x="3744" y="8074"/>
                <a:ext cx="293" cy="2000"/>
                <a:chOff x="3524" y="8074"/>
                <a:chExt cx="293" cy="2000"/>
              </a:xfrm>
            </p:grpSpPr>
            <p:sp>
              <p:nvSpPr>
                <p:cNvPr id="72125" name="Rectangle 445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126" name="Oval 446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127" name="Oval 447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2128" name="Group 448"/>
              <p:cNvGrpSpPr>
                <a:grpSpLocks/>
              </p:cNvGrpSpPr>
              <p:nvPr/>
            </p:nvGrpSpPr>
            <p:grpSpPr bwMode="auto">
              <a:xfrm>
                <a:off x="3989" y="8085"/>
                <a:ext cx="293" cy="2000"/>
                <a:chOff x="3524" y="8074"/>
                <a:chExt cx="293" cy="2000"/>
              </a:xfrm>
            </p:grpSpPr>
            <p:sp>
              <p:nvSpPr>
                <p:cNvPr id="72129" name="Rectangle 449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130" name="Oval 450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131" name="Oval 451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</p:grpSp>
        <p:grpSp>
          <p:nvGrpSpPr>
            <p:cNvPr id="72132" name="Group 452"/>
            <p:cNvGrpSpPr>
              <a:grpSpLocks/>
            </p:cNvGrpSpPr>
            <p:nvPr/>
          </p:nvGrpSpPr>
          <p:grpSpPr bwMode="auto">
            <a:xfrm>
              <a:off x="4249" y="8080"/>
              <a:ext cx="758" cy="2011"/>
              <a:chOff x="3524" y="8074"/>
              <a:chExt cx="758" cy="2011"/>
            </a:xfrm>
          </p:grpSpPr>
          <p:grpSp>
            <p:nvGrpSpPr>
              <p:cNvPr id="72133" name="Group 453"/>
              <p:cNvGrpSpPr>
                <a:grpSpLocks/>
              </p:cNvGrpSpPr>
              <p:nvPr/>
            </p:nvGrpSpPr>
            <p:grpSpPr bwMode="auto">
              <a:xfrm>
                <a:off x="3524" y="8074"/>
                <a:ext cx="293" cy="2000"/>
                <a:chOff x="3524" y="8074"/>
                <a:chExt cx="293" cy="2000"/>
              </a:xfrm>
            </p:grpSpPr>
            <p:sp>
              <p:nvSpPr>
                <p:cNvPr id="72134" name="Rectangle 454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135" name="Oval 455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136" name="Oval 456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2137" name="Group 457"/>
              <p:cNvGrpSpPr>
                <a:grpSpLocks/>
              </p:cNvGrpSpPr>
              <p:nvPr/>
            </p:nvGrpSpPr>
            <p:grpSpPr bwMode="auto">
              <a:xfrm>
                <a:off x="3744" y="8074"/>
                <a:ext cx="293" cy="2000"/>
                <a:chOff x="3524" y="8074"/>
                <a:chExt cx="293" cy="2000"/>
              </a:xfrm>
            </p:grpSpPr>
            <p:sp>
              <p:nvSpPr>
                <p:cNvPr id="72138" name="Rectangle 458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139" name="Oval 459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140" name="Oval 460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2141" name="Group 461"/>
              <p:cNvGrpSpPr>
                <a:grpSpLocks/>
              </p:cNvGrpSpPr>
              <p:nvPr/>
            </p:nvGrpSpPr>
            <p:grpSpPr bwMode="auto">
              <a:xfrm>
                <a:off x="3989" y="8085"/>
                <a:ext cx="293" cy="2000"/>
                <a:chOff x="3524" y="8074"/>
                <a:chExt cx="293" cy="2000"/>
              </a:xfrm>
            </p:grpSpPr>
            <p:sp>
              <p:nvSpPr>
                <p:cNvPr id="72142" name="Rectangle 462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143" name="Oval 463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144" name="Oval 464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</p:grpSp>
        <p:grpSp>
          <p:nvGrpSpPr>
            <p:cNvPr id="72145" name="Group 465"/>
            <p:cNvGrpSpPr>
              <a:grpSpLocks/>
            </p:cNvGrpSpPr>
            <p:nvPr/>
          </p:nvGrpSpPr>
          <p:grpSpPr bwMode="auto">
            <a:xfrm>
              <a:off x="4953" y="8080"/>
              <a:ext cx="758" cy="2011"/>
              <a:chOff x="3524" y="8074"/>
              <a:chExt cx="758" cy="2011"/>
            </a:xfrm>
          </p:grpSpPr>
          <p:grpSp>
            <p:nvGrpSpPr>
              <p:cNvPr id="72146" name="Group 466"/>
              <p:cNvGrpSpPr>
                <a:grpSpLocks/>
              </p:cNvGrpSpPr>
              <p:nvPr/>
            </p:nvGrpSpPr>
            <p:grpSpPr bwMode="auto">
              <a:xfrm>
                <a:off x="3524" y="8074"/>
                <a:ext cx="293" cy="2000"/>
                <a:chOff x="3524" y="8074"/>
                <a:chExt cx="293" cy="2000"/>
              </a:xfrm>
            </p:grpSpPr>
            <p:sp>
              <p:nvSpPr>
                <p:cNvPr id="72147" name="Rectangle 467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148" name="Oval 468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149" name="Oval 469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2150" name="Group 470"/>
              <p:cNvGrpSpPr>
                <a:grpSpLocks/>
              </p:cNvGrpSpPr>
              <p:nvPr/>
            </p:nvGrpSpPr>
            <p:grpSpPr bwMode="auto">
              <a:xfrm>
                <a:off x="3744" y="8074"/>
                <a:ext cx="293" cy="2000"/>
                <a:chOff x="3524" y="8074"/>
                <a:chExt cx="293" cy="2000"/>
              </a:xfrm>
            </p:grpSpPr>
            <p:sp>
              <p:nvSpPr>
                <p:cNvPr id="72151" name="Rectangle 471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152" name="Oval 472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153" name="Oval 473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  <p:grpSp>
            <p:nvGrpSpPr>
              <p:cNvPr id="72154" name="Group 474"/>
              <p:cNvGrpSpPr>
                <a:grpSpLocks/>
              </p:cNvGrpSpPr>
              <p:nvPr/>
            </p:nvGrpSpPr>
            <p:grpSpPr bwMode="auto">
              <a:xfrm>
                <a:off x="3989" y="8085"/>
                <a:ext cx="293" cy="2000"/>
                <a:chOff x="3524" y="8074"/>
                <a:chExt cx="293" cy="2000"/>
              </a:xfrm>
            </p:grpSpPr>
            <p:sp>
              <p:nvSpPr>
                <p:cNvPr id="72155" name="Rectangle 475"/>
                <p:cNvSpPr>
                  <a:spLocks noChangeArrowheads="1"/>
                </p:cNvSpPr>
                <p:nvPr/>
              </p:nvSpPr>
              <p:spPr bwMode="auto">
                <a:xfrm>
                  <a:off x="3600" y="8352"/>
                  <a:ext cx="144" cy="1440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156" name="Oval 476"/>
                <p:cNvSpPr>
                  <a:spLocks noChangeArrowheads="1"/>
                </p:cNvSpPr>
                <p:nvPr/>
              </p:nvSpPr>
              <p:spPr bwMode="auto">
                <a:xfrm>
                  <a:off x="3524" y="8074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  <p:sp>
              <p:nvSpPr>
                <p:cNvPr id="72157" name="Oval 477"/>
                <p:cNvSpPr>
                  <a:spLocks noChangeArrowheads="1"/>
                </p:cNvSpPr>
                <p:nvPr/>
              </p:nvSpPr>
              <p:spPr bwMode="auto">
                <a:xfrm>
                  <a:off x="3529" y="9786"/>
                  <a:ext cx="288" cy="288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969696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r-Latn-RS"/>
                </a:p>
              </p:txBody>
            </p:sp>
          </p:grpSp>
        </p:grpSp>
      </p:grpSp>
      <p:grpSp>
        <p:nvGrpSpPr>
          <p:cNvPr id="72158" name="Group 478"/>
          <p:cNvGrpSpPr>
            <a:grpSpLocks/>
          </p:cNvGrpSpPr>
          <p:nvPr/>
        </p:nvGrpSpPr>
        <p:grpSpPr bwMode="auto">
          <a:xfrm>
            <a:off x="5575301" y="3846514"/>
            <a:ext cx="339725" cy="846137"/>
            <a:chOff x="3524" y="8074"/>
            <a:chExt cx="758" cy="2011"/>
          </a:xfrm>
        </p:grpSpPr>
        <p:grpSp>
          <p:nvGrpSpPr>
            <p:cNvPr id="72159" name="Group 479"/>
            <p:cNvGrpSpPr>
              <a:grpSpLocks/>
            </p:cNvGrpSpPr>
            <p:nvPr/>
          </p:nvGrpSpPr>
          <p:grpSpPr bwMode="auto">
            <a:xfrm>
              <a:off x="3524" y="8074"/>
              <a:ext cx="293" cy="2000"/>
              <a:chOff x="3524" y="8074"/>
              <a:chExt cx="293" cy="2000"/>
            </a:xfrm>
          </p:grpSpPr>
          <p:sp>
            <p:nvSpPr>
              <p:cNvPr id="72160" name="Rectangle 480"/>
              <p:cNvSpPr>
                <a:spLocks noChangeArrowheads="1"/>
              </p:cNvSpPr>
              <p:nvPr/>
            </p:nvSpPr>
            <p:spPr bwMode="auto">
              <a:xfrm>
                <a:off x="3600" y="8352"/>
                <a:ext cx="144" cy="1440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80808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sr-Latn-RS"/>
              </a:p>
            </p:txBody>
          </p:sp>
          <p:sp>
            <p:nvSpPr>
              <p:cNvPr id="72161" name="Oval 481"/>
              <p:cNvSpPr>
                <a:spLocks noChangeArrowheads="1"/>
              </p:cNvSpPr>
              <p:nvPr/>
            </p:nvSpPr>
            <p:spPr bwMode="auto">
              <a:xfrm>
                <a:off x="3524" y="8074"/>
                <a:ext cx="288" cy="28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r-Latn-RS"/>
              </a:p>
            </p:txBody>
          </p:sp>
          <p:sp>
            <p:nvSpPr>
              <p:cNvPr id="72162" name="Oval 482"/>
              <p:cNvSpPr>
                <a:spLocks noChangeArrowheads="1"/>
              </p:cNvSpPr>
              <p:nvPr/>
            </p:nvSpPr>
            <p:spPr bwMode="auto">
              <a:xfrm>
                <a:off x="3529" y="9786"/>
                <a:ext cx="288" cy="28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r-Latn-RS"/>
              </a:p>
            </p:txBody>
          </p:sp>
        </p:grpSp>
        <p:grpSp>
          <p:nvGrpSpPr>
            <p:cNvPr id="72163" name="Group 483"/>
            <p:cNvGrpSpPr>
              <a:grpSpLocks/>
            </p:cNvGrpSpPr>
            <p:nvPr/>
          </p:nvGrpSpPr>
          <p:grpSpPr bwMode="auto">
            <a:xfrm>
              <a:off x="3744" y="8074"/>
              <a:ext cx="293" cy="2000"/>
              <a:chOff x="3524" y="8074"/>
              <a:chExt cx="293" cy="2000"/>
            </a:xfrm>
          </p:grpSpPr>
          <p:sp>
            <p:nvSpPr>
              <p:cNvPr id="72164" name="Rectangle 484"/>
              <p:cNvSpPr>
                <a:spLocks noChangeArrowheads="1"/>
              </p:cNvSpPr>
              <p:nvPr/>
            </p:nvSpPr>
            <p:spPr bwMode="auto">
              <a:xfrm>
                <a:off x="3600" y="8352"/>
                <a:ext cx="144" cy="1440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96969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sr-Latn-RS"/>
              </a:p>
            </p:txBody>
          </p:sp>
          <p:sp>
            <p:nvSpPr>
              <p:cNvPr id="72165" name="Oval 485"/>
              <p:cNvSpPr>
                <a:spLocks noChangeArrowheads="1"/>
              </p:cNvSpPr>
              <p:nvPr/>
            </p:nvSpPr>
            <p:spPr bwMode="auto">
              <a:xfrm>
                <a:off x="3524" y="8074"/>
                <a:ext cx="288" cy="28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r-Latn-RS"/>
              </a:p>
            </p:txBody>
          </p:sp>
          <p:sp>
            <p:nvSpPr>
              <p:cNvPr id="72166" name="Oval 486"/>
              <p:cNvSpPr>
                <a:spLocks noChangeArrowheads="1"/>
              </p:cNvSpPr>
              <p:nvPr/>
            </p:nvSpPr>
            <p:spPr bwMode="auto">
              <a:xfrm>
                <a:off x="3529" y="9786"/>
                <a:ext cx="288" cy="28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r-Latn-RS"/>
              </a:p>
            </p:txBody>
          </p:sp>
        </p:grpSp>
        <p:grpSp>
          <p:nvGrpSpPr>
            <p:cNvPr id="72167" name="Group 487"/>
            <p:cNvGrpSpPr>
              <a:grpSpLocks/>
            </p:cNvGrpSpPr>
            <p:nvPr/>
          </p:nvGrpSpPr>
          <p:grpSpPr bwMode="auto">
            <a:xfrm>
              <a:off x="3989" y="8085"/>
              <a:ext cx="293" cy="2000"/>
              <a:chOff x="3524" y="8074"/>
              <a:chExt cx="293" cy="2000"/>
            </a:xfrm>
          </p:grpSpPr>
          <p:sp>
            <p:nvSpPr>
              <p:cNvPr id="72168" name="Rectangle 488"/>
              <p:cNvSpPr>
                <a:spLocks noChangeArrowheads="1"/>
              </p:cNvSpPr>
              <p:nvPr/>
            </p:nvSpPr>
            <p:spPr bwMode="auto">
              <a:xfrm>
                <a:off x="3600" y="8352"/>
                <a:ext cx="144" cy="1440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96969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sr-Latn-RS"/>
              </a:p>
            </p:txBody>
          </p:sp>
          <p:sp>
            <p:nvSpPr>
              <p:cNvPr id="72169" name="Oval 489"/>
              <p:cNvSpPr>
                <a:spLocks noChangeArrowheads="1"/>
              </p:cNvSpPr>
              <p:nvPr/>
            </p:nvSpPr>
            <p:spPr bwMode="auto">
              <a:xfrm>
                <a:off x="3524" y="8074"/>
                <a:ext cx="288" cy="28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r-Latn-RS"/>
              </a:p>
            </p:txBody>
          </p:sp>
          <p:sp>
            <p:nvSpPr>
              <p:cNvPr id="72170" name="Oval 490"/>
              <p:cNvSpPr>
                <a:spLocks noChangeArrowheads="1"/>
              </p:cNvSpPr>
              <p:nvPr/>
            </p:nvSpPr>
            <p:spPr bwMode="auto">
              <a:xfrm>
                <a:off x="3529" y="9786"/>
                <a:ext cx="288" cy="28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r-Latn-RS"/>
              </a:p>
            </p:txBody>
          </p:sp>
        </p:grpSp>
      </p:grpSp>
      <p:grpSp>
        <p:nvGrpSpPr>
          <p:cNvPr id="72171" name="Group 491"/>
          <p:cNvGrpSpPr>
            <a:grpSpLocks/>
          </p:cNvGrpSpPr>
          <p:nvPr/>
        </p:nvGrpSpPr>
        <p:grpSpPr bwMode="auto">
          <a:xfrm>
            <a:off x="5889626" y="3843339"/>
            <a:ext cx="339725" cy="846137"/>
            <a:chOff x="3524" y="8074"/>
            <a:chExt cx="758" cy="2011"/>
          </a:xfrm>
        </p:grpSpPr>
        <p:grpSp>
          <p:nvGrpSpPr>
            <p:cNvPr id="72172" name="Group 492"/>
            <p:cNvGrpSpPr>
              <a:grpSpLocks/>
            </p:cNvGrpSpPr>
            <p:nvPr/>
          </p:nvGrpSpPr>
          <p:grpSpPr bwMode="auto">
            <a:xfrm>
              <a:off x="3524" y="8074"/>
              <a:ext cx="293" cy="2000"/>
              <a:chOff x="3524" y="8074"/>
              <a:chExt cx="293" cy="2000"/>
            </a:xfrm>
          </p:grpSpPr>
          <p:sp>
            <p:nvSpPr>
              <p:cNvPr id="72173" name="Rectangle 493"/>
              <p:cNvSpPr>
                <a:spLocks noChangeArrowheads="1"/>
              </p:cNvSpPr>
              <p:nvPr/>
            </p:nvSpPr>
            <p:spPr bwMode="auto">
              <a:xfrm>
                <a:off x="3600" y="8352"/>
                <a:ext cx="144" cy="1440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80808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sr-Latn-RS"/>
              </a:p>
            </p:txBody>
          </p:sp>
          <p:sp>
            <p:nvSpPr>
              <p:cNvPr id="72174" name="Oval 494"/>
              <p:cNvSpPr>
                <a:spLocks noChangeArrowheads="1"/>
              </p:cNvSpPr>
              <p:nvPr/>
            </p:nvSpPr>
            <p:spPr bwMode="auto">
              <a:xfrm>
                <a:off x="3524" y="8074"/>
                <a:ext cx="288" cy="28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r-Latn-RS"/>
              </a:p>
            </p:txBody>
          </p:sp>
          <p:sp>
            <p:nvSpPr>
              <p:cNvPr id="72175" name="Oval 495"/>
              <p:cNvSpPr>
                <a:spLocks noChangeArrowheads="1"/>
              </p:cNvSpPr>
              <p:nvPr/>
            </p:nvSpPr>
            <p:spPr bwMode="auto">
              <a:xfrm>
                <a:off x="3529" y="9786"/>
                <a:ext cx="288" cy="28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r-Latn-RS"/>
              </a:p>
            </p:txBody>
          </p:sp>
        </p:grpSp>
        <p:grpSp>
          <p:nvGrpSpPr>
            <p:cNvPr id="72176" name="Group 496"/>
            <p:cNvGrpSpPr>
              <a:grpSpLocks/>
            </p:cNvGrpSpPr>
            <p:nvPr/>
          </p:nvGrpSpPr>
          <p:grpSpPr bwMode="auto">
            <a:xfrm>
              <a:off x="3744" y="8074"/>
              <a:ext cx="293" cy="2000"/>
              <a:chOff x="3524" y="8074"/>
              <a:chExt cx="293" cy="2000"/>
            </a:xfrm>
          </p:grpSpPr>
          <p:sp>
            <p:nvSpPr>
              <p:cNvPr id="72177" name="Rectangle 497"/>
              <p:cNvSpPr>
                <a:spLocks noChangeArrowheads="1"/>
              </p:cNvSpPr>
              <p:nvPr/>
            </p:nvSpPr>
            <p:spPr bwMode="auto">
              <a:xfrm>
                <a:off x="3600" y="8352"/>
                <a:ext cx="144" cy="1440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96969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sr-Latn-RS"/>
              </a:p>
            </p:txBody>
          </p:sp>
          <p:sp>
            <p:nvSpPr>
              <p:cNvPr id="72178" name="Oval 498"/>
              <p:cNvSpPr>
                <a:spLocks noChangeArrowheads="1"/>
              </p:cNvSpPr>
              <p:nvPr/>
            </p:nvSpPr>
            <p:spPr bwMode="auto">
              <a:xfrm>
                <a:off x="3524" y="8074"/>
                <a:ext cx="288" cy="28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r-Latn-RS"/>
              </a:p>
            </p:txBody>
          </p:sp>
          <p:sp>
            <p:nvSpPr>
              <p:cNvPr id="72179" name="Oval 499"/>
              <p:cNvSpPr>
                <a:spLocks noChangeArrowheads="1"/>
              </p:cNvSpPr>
              <p:nvPr/>
            </p:nvSpPr>
            <p:spPr bwMode="auto">
              <a:xfrm>
                <a:off x="3529" y="9786"/>
                <a:ext cx="288" cy="28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r-Latn-RS"/>
              </a:p>
            </p:txBody>
          </p:sp>
        </p:grpSp>
        <p:grpSp>
          <p:nvGrpSpPr>
            <p:cNvPr id="72180" name="Group 500"/>
            <p:cNvGrpSpPr>
              <a:grpSpLocks/>
            </p:cNvGrpSpPr>
            <p:nvPr/>
          </p:nvGrpSpPr>
          <p:grpSpPr bwMode="auto">
            <a:xfrm>
              <a:off x="3989" y="8085"/>
              <a:ext cx="293" cy="2000"/>
              <a:chOff x="3524" y="8074"/>
              <a:chExt cx="293" cy="2000"/>
            </a:xfrm>
          </p:grpSpPr>
          <p:sp>
            <p:nvSpPr>
              <p:cNvPr id="72181" name="Rectangle 501"/>
              <p:cNvSpPr>
                <a:spLocks noChangeArrowheads="1"/>
              </p:cNvSpPr>
              <p:nvPr/>
            </p:nvSpPr>
            <p:spPr bwMode="auto">
              <a:xfrm>
                <a:off x="3600" y="8352"/>
                <a:ext cx="144" cy="1440"/>
              </a:xfrm>
              <a:prstGeom prst="rect">
                <a:avLst/>
              </a:prstGeom>
              <a:solidFill>
                <a:srgbClr val="C0C0C0"/>
              </a:solidFill>
              <a:ln w="9525">
                <a:solidFill>
                  <a:srgbClr val="96969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sr-Latn-RS"/>
              </a:p>
            </p:txBody>
          </p:sp>
          <p:sp>
            <p:nvSpPr>
              <p:cNvPr id="72182" name="Oval 502"/>
              <p:cNvSpPr>
                <a:spLocks noChangeArrowheads="1"/>
              </p:cNvSpPr>
              <p:nvPr/>
            </p:nvSpPr>
            <p:spPr bwMode="auto">
              <a:xfrm>
                <a:off x="3524" y="8074"/>
                <a:ext cx="288" cy="28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r-Latn-RS"/>
              </a:p>
            </p:txBody>
          </p:sp>
          <p:sp>
            <p:nvSpPr>
              <p:cNvPr id="72183" name="Oval 503"/>
              <p:cNvSpPr>
                <a:spLocks noChangeArrowheads="1"/>
              </p:cNvSpPr>
              <p:nvPr/>
            </p:nvSpPr>
            <p:spPr bwMode="auto">
              <a:xfrm>
                <a:off x="3529" y="9786"/>
                <a:ext cx="288" cy="288"/>
              </a:xfrm>
              <a:prstGeom prst="ellipse">
                <a:avLst/>
              </a:prstGeom>
              <a:solidFill>
                <a:srgbClr val="C0C0C0"/>
              </a:solidFill>
              <a:ln w="9525">
                <a:solidFill>
                  <a:srgbClr val="96969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r-Latn-RS"/>
              </a:p>
            </p:txBody>
          </p:sp>
        </p:grpSp>
      </p:grpSp>
      <p:sp>
        <p:nvSpPr>
          <p:cNvPr id="72184" name="Freeform 504"/>
          <p:cNvSpPr>
            <a:spLocks/>
          </p:cNvSpPr>
          <p:nvPr/>
        </p:nvSpPr>
        <p:spPr bwMode="auto">
          <a:xfrm>
            <a:off x="5467350" y="3541713"/>
            <a:ext cx="641350" cy="1276350"/>
          </a:xfrm>
          <a:custGeom>
            <a:avLst/>
            <a:gdLst>
              <a:gd name="T0" fmla="*/ 1152 w 1431"/>
              <a:gd name="T1" fmla="*/ 10 h 3036"/>
              <a:gd name="T2" fmla="*/ 711 w 1431"/>
              <a:gd name="T3" fmla="*/ 52 h 3036"/>
              <a:gd name="T4" fmla="*/ 264 w 1431"/>
              <a:gd name="T5" fmla="*/ 0 h 3036"/>
              <a:gd name="T6" fmla="*/ 118 w 1431"/>
              <a:gd name="T7" fmla="*/ 55 h 3036"/>
              <a:gd name="T8" fmla="*/ 7 w 1431"/>
              <a:gd name="T9" fmla="*/ 226 h 3036"/>
              <a:gd name="T10" fmla="*/ 75 w 1431"/>
              <a:gd name="T11" fmla="*/ 737 h 3036"/>
              <a:gd name="T12" fmla="*/ 178 w 1431"/>
              <a:gd name="T13" fmla="*/ 1170 h 3036"/>
              <a:gd name="T14" fmla="*/ 226 w 1431"/>
              <a:gd name="T15" fmla="*/ 1504 h 3036"/>
              <a:gd name="T16" fmla="*/ 275 w 1431"/>
              <a:gd name="T17" fmla="*/ 1929 h 3036"/>
              <a:gd name="T18" fmla="*/ 325 w 1431"/>
              <a:gd name="T19" fmla="*/ 2149 h 3036"/>
              <a:gd name="T20" fmla="*/ 385 w 1431"/>
              <a:gd name="T21" fmla="*/ 2409 h 3036"/>
              <a:gd name="T22" fmla="*/ 584 w 1431"/>
              <a:gd name="T23" fmla="*/ 2928 h 3036"/>
              <a:gd name="T24" fmla="*/ 836 w 1431"/>
              <a:gd name="T25" fmla="*/ 3021 h 3036"/>
              <a:gd name="T26" fmla="*/ 965 w 1431"/>
              <a:gd name="T27" fmla="*/ 2839 h 3036"/>
              <a:gd name="T28" fmla="*/ 1095 w 1431"/>
              <a:gd name="T29" fmla="*/ 2439 h 3036"/>
              <a:gd name="T30" fmla="*/ 1205 w 1431"/>
              <a:gd name="T31" fmla="*/ 1949 h 3036"/>
              <a:gd name="T32" fmla="*/ 1267 w 1431"/>
              <a:gd name="T33" fmla="*/ 1504 h 3036"/>
              <a:gd name="T34" fmla="*/ 1308 w 1431"/>
              <a:gd name="T35" fmla="*/ 1091 h 3036"/>
              <a:gd name="T36" fmla="*/ 1379 w 1431"/>
              <a:gd name="T37" fmla="*/ 732 h 3036"/>
              <a:gd name="T38" fmla="*/ 1418 w 1431"/>
              <a:gd name="T39" fmla="*/ 180 h 3036"/>
              <a:gd name="T40" fmla="*/ 1299 w 1431"/>
              <a:gd name="T41" fmla="*/ 9 h 3036"/>
              <a:gd name="T42" fmla="*/ 1115 w 1431"/>
              <a:gd name="T43" fmla="*/ 233 h 3036"/>
              <a:gd name="T44" fmla="*/ 1159 w 1431"/>
              <a:gd name="T45" fmla="*/ 277 h 30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431" h="3036">
                <a:moveTo>
                  <a:pt x="1152" y="10"/>
                </a:moveTo>
                <a:cubicBezTo>
                  <a:pt x="1079" y="17"/>
                  <a:pt x="859" y="54"/>
                  <a:pt x="711" y="52"/>
                </a:cubicBezTo>
                <a:cubicBezTo>
                  <a:pt x="563" y="50"/>
                  <a:pt x="363" y="0"/>
                  <a:pt x="264" y="0"/>
                </a:cubicBezTo>
                <a:cubicBezTo>
                  <a:pt x="165" y="0"/>
                  <a:pt x="161" y="17"/>
                  <a:pt x="118" y="55"/>
                </a:cubicBezTo>
                <a:cubicBezTo>
                  <a:pt x="75" y="93"/>
                  <a:pt x="14" y="112"/>
                  <a:pt x="7" y="226"/>
                </a:cubicBezTo>
                <a:cubicBezTo>
                  <a:pt x="0" y="340"/>
                  <a:pt x="47" y="580"/>
                  <a:pt x="75" y="737"/>
                </a:cubicBezTo>
                <a:cubicBezTo>
                  <a:pt x="103" y="894"/>
                  <a:pt x="153" y="1042"/>
                  <a:pt x="178" y="1170"/>
                </a:cubicBezTo>
                <a:cubicBezTo>
                  <a:pt x="203" y="1298"/>
                  <a:pt x="210" y="1378"/>
                  <a:pt x="226" y="1504"/>
                </a:cubicBezTo>
                <a:cubicBezTo>
                  <a:pt x="242" y="1630"/>
                  <a:pt x="259" y="1822"/>
                  <a:pt x="275" y="1929"/>
                </a:cubicBezTo>
                <a:cubicBezTo>
                  <a:pt x="291" y="2036"/>
                  <a:pt x="307" y="2069"/>
                  <a:pt x="325" y="2149"/>
                </a:cubicBezTo>
                <a:cubicBezTo>
                  <a:pt x="343" y="2229"/>
                  <a:pt x="342" y="2279"/>
                  <a:pt x="385" y="2409"/>
                </a:cubicBezTo>
                <a:cubicBezTo>
                  <a:pt x="428" y="2539"/>
                  <a:pt x="509" y="2826"/>
                  <a:pt x="584" y="2928"/>
                </a:cubicBezTo>
                <a:cubicBezTo>
                  <a:pt x="659" y="3030"/>
                  <a:pt x="773" y="3036"/>
                  <a:pt x="836" y="3021"/>
                </a:cubicBezTo>
                <a:cubicBezTo>
                  <a:pt x="899" y="3006"/>
                  <a:pt x="922" y="2936"/>
                  <a:pt x="965" y="2839"/>
                </a:cubicBezTo>
                <a:cubicBezTo>
                  <a:pt x="1008" y="2742"/>
                  <a:pt x="1055" y="2587"/>
                  <a:pt x="1095" y="2439"/>
                </a:cubicBezTo>
                <a:cubicBezTo>
                  <a:pt x="1135" y="2291"/>
                  <a:pt x="1176" y="2105"/>
                  <a:pt x="1205" y="1949"/>
                </a:cubicBezTo>
                <a:cubicBezTo>
                  <a:pt x="1234" y="1793"/>
                  <a:pt x="1250" y="1647"/>
                  <a:pt x="1267" y="1504"/>
                </a:cubicBezTo>
                <a:cubicBezTo>
                  <a:pt x="1284" y="1361"/>
                  <a:pt x="1289" y="1219"/>
                  <a:pt x="1308" y="1091"/>
                </a:cubicBezTo>
                <a:cubicBezTo>
                  <a:pt x="1326" y="962"/>
                  <a:pt x="1361" y="883"/>
                  <a:pt x="1379" y="732"/>
                </a:cubicBezTo>
                <a:cubicBezTo>
                  <a:pt x="1398" y="580"/>
                  <a:pt x="1431" y="301"/>
                  <a:pt x="1418" y="180"/>
                </a:cubicBezTo>
                <a:cubicBezTo>
                  <a:pt x="1405" y="59"/>
                  <a:pt x="1349" y="0"/>
                  <a:pt x="1299" y="9"/>
                </a:cubicBezTo>
                <a:cubicBezTo>
                  <a:pt x="1249" y="18"/>
                  <a:pt x="1138" y="188"/>
                  <a:pt x="1115" y="233"/>
                </a:cubicBezTo>
                <a:cubicBezTo>
                  <a:pt x="1092" y="278"/>
                  <a:pt x="1150" y="268"/>
                  <a:pt x="1159" y="277"/>
                </a:cubicBezTo>
              </a:path>
            </a:pathLst>
          </a:custGeom>
          <a:solidFill>
            <a:srgbClr val="FFFFFF"/>
          </a:solidFill>
          <a:ln w="12700" cmpd="sng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r-Latn-RS"/>
          </a:p>
        </p:txBody>
      </p:sp>
      <p:sp>
        <p:nvSpPr>
          <p:cNvPr id="72185" name="Freeform 505"/>
          <p:cNvSpPr>
            <a:spLocks/>
          </p:cNvSpPr>
          <p:nvPr/>
        </p:nvSpPr>
        <p:spPr bwMode="auto">
          <a:xfrm>
            <a:off x="5218114" y="3322639"/>
            <a:ext cx="598487" cy="1501775"/>
          </a:xfrm>
          <a:custGeom>
            <a:avLst/>
            <a:gdLst>
              <a:gd name="T0" fmla="*/ 1017 w 1355"/>
              <a:gd name="T1" fmla="*/ 421 h 3635"/>
              <a:gd name="T2" fmla="*/ 880 w 1355"/>
              <a:gd name="T3" fmla="*/ 60 h 3635"/>
              <a:gd name="T4" fmla="*/ 441 w 1355"/>
              <a:gd name="T5" fmla="*/ 60 h 3635"/>
              <a:gd name="T6" fmla="*/ 126 w 1355"/>
              <a:gd name="T7" fmla="*/ 322 h 3635"/>
              <a:gd name="T8" fmla="*/ 2 w 1355"/>
              <a:gd name="T9" fmla="*/ 647 h 3635"/>
              <a:gd name="T10" fmla="*/ 116 w 1355"/>
              <a:gd name="T11" fmla="*/ 1225 h 3635"/>
              <a:gd name="T12" fmla="*/ 373 w 1355"/>
              <a:gd name="T13" fmla="*/ 1928 h 3635"/>
              <a:gd name="T14" fmla="*/ 441 w 1355"/>
              <a:gd name="T15" fmla="*/ 2702 h 3635"/>
              <a:gd name="T16" fmla="*/ 587 w 1355"/>
              <a:gd name="T17" fmla="*/ 3289 h 3635"/>
              <a:gd name="T18" fmla="*/ 880 w 1355"/>
              <a:gd name="T19" fmla="*/ 3582 h 3635"/>
              <a:gd name="T20" fmla="*/ 1355 w 1355"/>
              <a:gd name="T21" fmla="*/ 3606 h 3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355" h="3635">
                <a:moveTo>
                  <a:pt x="1017" y="421"/>
                </a:moveTo>
                <a:cubicBezTo>
                  <a:pt x="995" y="361"/>
                  <a:pt x="975" y="120"/>
                  <a:pt x="880" y="60"/>
                </a:cubicBezTo>
                <a:cubicBezTo>
                  <a:pt x="784" y="0"/>
                  <a:pt x="567" y="16"/>
                  <a:pt x="441" y="60"/>
                </a:cubicBezTo>
                <a:cubicBezTo>
                  <a:pt x="315" y="104"/>
                  <a:pt x="199" y="224"/>
                  <a:pt x="126" y="322"/>
                </a:cubicBezTo>
                <a:cubicBezTo>
                  <a:pt x="53" y="420"/>
                  <a:pt x="4" y="497"/>
                  <a:pt x="2" y="647"/>
                </a:cubicBezTo>
                <a:cubicBezTo>
                  <a:pt x="0" y="797"/>
                  <a:pt x="54" y="1012"/>
                  <a:pt x="116" y="1225"/>
                </a:cubicBezTo>
                <a:cubicBezTo>
                  <a:pt x="178" y="1438"/>
                  <a:pt x="319" y="1682"/>
                  <a:pt x="373" y="1928"/>
                </a:cubicBezTo>
                <a:cubicBezTo>
                  <a:pt x="427" y="2174"/>
                  <a:pt x="405" y="2475"/>
                  <a:pt x="441" y="2702"/>
                </a:cubicBezTo>
                <a:cubicBezTo>
                  <a:pt x="477" y="2929"/>
                  <a:pt x="514" y="3142"/>
                  <a:pt x="587" y="3289"/>
                </a:cubicBezTo>
                <a:cubicBezTo>
                  <a:pt x="660" y="3435"/>
                  <a:pt x="752" y="3529"/>
                  <a:pt x="880" y="3582"/>
                </a:cubicBezTo>
                <a:cubicBezTo>
                  <a:pt x="1008" y="3635"/>
                  <a:pt x="1255" y="3601"/>
                  <a:pt x="1355" y="3606"/>
                </a:cubicBezTo>
              </a:path>
            </a:pathLst>
          </a:custGeom>
          <a:solidFill>
            <a:srgbClr val="FFFFFF"/>
          </a:solidFill>
          <a:ln w="15875" cmpd="sng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r-Latn-RS"/>
          </a:p>
        </p:txBody>
      </p:sp>
      <p:sp>
        <p:nvSpPr>
          <p:cNvPr id="72186" name="Freeform 506"/>
          <p:cNvSpPr>
            <a:spLocks/>
          </p:cNvSpPr>
          <p:nvPr/>
        </p:nvSpPr>
        <p:spPr bwMode="auto">
          <a:xfrm>
            <a:off x="5849939" y="3290889"/>
            <a:ext cx="606425" cy="1519237"/>
          </a:xfrm>
          <a:custGeom>
            <a:avLst/>
            <a:gdLst>
              <a:gd name="T0" fmla="*/ 273 w 1371"/>
              <a:gd name="T1" fmla="*/ 431 h 3680"/>
              <a:gd name="T2" fmla="*/ 484 w 1371"/>
              <a:gd name="T3" fmla="*/ 61 h 3680"/>
              <a:gd name="T4" fmla="*/ 923 w 1371"/>
              <a:gd name="T5" fmla="*/ 61 h 3680"/>
              <a:gd name="T6" fmla="*/ 1238 w 1371"/>
              <a:gd name="T7" fmla="*/ 323 h 3680"/>
              <a:gd name="T8" fmla="*/ 1362 w 1371"/>
              <a:gd name="T9" fmla="*/ 648 h 3680"/>
              <a:gd name="T10" fmla="*/ 1291 w 1371"/>
              <a:gd name="T11" fmla="*/ 1216 h 3680"/>
              <a:gd name="T12" fmla="*/ 1000 w 1371"/>
              <a:gd name="T13" fmla="*/ 1885 h 3680"/>
              <a:gd name="T14" fmla="*/ 880 w 1371"/>
              <a:gd name="T15" fmla="*/ 2691 h 3680"/>
              <a:gd name="T16" fmla="*/ 777 w 1371"/>
              <a:gd name="T17" fmla="*/ 3291 h 3680"/>
              <a:gd name="T18" fmla="*/ 484 w 1371"/>
              <a:gd name="T19" fmla="*/ 3584 h 3680"/>
              <a:gd name="T20" fmla="*/ 0 w 1371"/>
              <a:gd name="T21" fmla="*/ 3680 h 36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371" h="3680">
                <a:moveTo>
                  <a:pt x="273" y="431"/>
                </a:moveTo>
                <a:cubicBezTo>
                  <a:pt x="309" y="371"/>
                  <a:pt x="377" y="122"/>
                  <a:pt x="484" y="61"/>
                </a:cubicBezTo>
                <a:cubicBezTo>
                  <a:pt x="592" y="0"/>
                  <a:pt x="797" y="17"/>
                  <a:pt x="923" y="61"/>
                </a:cubicBezTo>
                <a:cubicBezTo>
                  <a:pt x="1049" y="105"/>
                  <a:pt x="1165" y="225"/>
                  <a:pt x="1238" y="323"/>
                </a:cubicBezTo>
                <a:cubicBezTo>
                  <a:pt x="1311" y="421"/>
                  <a:pt x="1353" y="499"/>
                  <a:pt x="1362" y="648"/>
                </a:cubicBezTo>
                <a:cubicBezTo>
                  <a:pt x="1371" y="797"/>
                  <a:pt x="1351" y="1010"/>
                  <a:pt x="1291" y="1216"/>
                </a:cubicBezTo>
                <a:cubicBezTo>
                  <a:pt x="1231" y="1422"/>
                  <a:pt x="1068" y="1639"/>
                  <a:pt x="1000" y="1885"/>
                </a:cubicBezTo>
                <a:cubicBezTo>
                  <a:pt x="932" y="2131"/>
                  <a:pt x="917" y="2457"/>
                  <a:pt x="880" y="2691"/>
                </a:cubicBezTo>
                <a:cubicBezTo>
                  <a:pt x="843" y="2925"/>
                  <a:pt x="843" y="3142"/>
                  <a:pt x="777" y="3291"/>
                </a:cubicBezTo>
                <a:cubicBezTo>
                  <a:pt x="711" y="3440"/>
                  <a:pt x="613" y="3519"/>
                  <a:pt x="484" y="3584"/>
                </a:cubicBezTo>
                <a:cubicBezTo>
                  <a:pt x="355" y="3649"/>
                  <a:pt x="101" y="3661"/>
                  <a:pt x="0" y="3680"/>
                </a:cubicBezTo>
              </a:path>
            </a:pathLst>
          </a:custGeom>
          <a:solidFill>
            <a:srgbClr val="FFFFFF"/>
          </a:solidFill>
          <a:ln w="15875" cmpd="sng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sr-Latn-RS"/>
          </a:p>
        </p:txBody>
      </p:sp>
      <p:sp>
        <p:nvSpPr>
          <p:cNvPr id="72187" name="Freeform 507"/>
          <p:cNvSpPr>
            <a:spLocks/>
          </p:cNvSpPr>
          <p:nvPr/>
        </p:nvSpPr>
        <p:spPr bwMode="auto">
          <a:xfrm>
            <a:off x="5607051" y="3113089"/>
            <a:ext cx="714375" cy="238125"/>
          </a:xfrm>
          <a:custGeom>
            <a:avLst/>
            <a:gdLst>
              <a:gd name="T0" fmla="*/ 1592 w 1592"/>
              <a:gd name="T1" fmla="*/ 560 h 564"/>
              <a:gd name="T2" fmla="*/ 1440 w 1592"/>
              <a:gd name="T3" fmla="*/ 190 h 564"/>
              <a:gd name="T4" fmla="*/ 1020 w 1592"/>
              <a:gd name="T5" fmla="*/ 10 h 564"/>
              <a:gd name="T6" fmla="*/ 570 w 1592"/>
              <a:gd name="T7" fmla="*/ 250 h 564"/>
              <a:gd name="T8" fmla="*/ 420 w 1592"/>
              <a:gd name="T9" fmla="*/ 385 h 564"/>
              <a:gd name="T10" fmla="*/ 195 w 1592"/>
              <a:gd name="T11" fmla="*/ 535 h 564"/>
              <a:gd name="T12" fmla="*/ 0 w 1592"/>
              <a:gd name="T13" fmla="*/ 556 h 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592" h="564">
                <a:moveTo>
                  <a:pt x="1592" y="560"/>
                </a:moveTo>
                <a:cubicBezTo>
                  <a:pt x="1567" y="497"/>
                  <a:pt x="1535" y="282"/>
                  <a:pt x="1440" y="190"/>
                </a:cubicBezTo>
                <a:cubicBezTo>
                  <a:pt x="1345" y="98"/>
                  <a:pt x="1165" y="0"/>
                  <a:pt x="1020" y="10"/>
                </a:cubicBezTo>
                <a:cubicBezTo>
                  <a:pt x="875" y="20"/>
                  <a:pt x="670" y="188"/>
                  <a:pt x="570" y="250"/>
                </a:cubicBezTo>
                <a:cubicBezTo>
                  <a:pt x="470" y="312"/>
                  <a:pt x="482" y="338"/>
                  <a:pt x="420" y="385"/>
                </a:cubicBezTo>
                <a:cubicBezTo>
                  <a:pt x="358" y="432"/>
                  <a:pt x="265" y="506"/>
                  <a:pt x="195" y="535"/>
                </a:cubicBezTo>
                <a:cubicBezTo>
                  <a:pt x="125" y="564"/>
                  <a:pt x="41" y="552"/>
                  <a:pt x="0" y="556"/>
                </a:cubicBezTo>
              </a:path>
            </a:pathLst>
          </a:custGeom>
          <a:noFill/>
          <a:ln w="15875" cmpd="sng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72188" name="Freeform 508"/>
          <p:cNvSpPr>
            <a:spLocks/>
          </p:cNvSpPr>
          <p:nvPr/>
        </p:nvSpPr>
        <p:spPr bwMode="auto">
          <a:xfrm>
            <a:off x="5859463" y="3157539"/>
            <a:ext cx="106362" cy="331787"/>
          </a:xfrm>
          <a:custGeom>
            <a:avLst/>
            <a:gdLst>
              <a:gd name="T0" fmla="*/ 225 w 235"/>
              <a:gd name="T1" fmla="*/ 0 h 786"/>
              <a:gd name="T2" fmla="*/ 222 w 235"/>
              <a:gd name="T3" fmla="*/ 195 h 786"/>
              <a:gd name="T4" fmla="*/ 204 w 235"/>
              <a:gd name="T5" fmla="*/ 447 h 786"/>
              <a:gd name="T6" fmla="*/ 33 w 235"/>
              <a:gd name="T7" fmla="*/ 630 h 786"/>
              <a:gd name="T8" fmla="*/ 6 w 235"/>
              <a:gd name="T9" fmla="*/ 786 h 7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5" h="786">
                <a:moveTo>
                  <a:pt x="225" y="0"/>
                </a:moveTo>
                <a:cubicBezTo>
                  <a:pt x="225" y="32"/>
                  <a:pt x="225" y="121"/>
                  <a:pt x="222" y="195"/>
                </a:cubicBezTo>
                <a:cubicBezTo>
                  <a:pt x="219" y="269"/>
                  <a:pt x="235" y="375"/>
                  <a:pt x="204" y="447"/>
                </a:cubicBezTo>
                <a:cubicBezTo>
                  <a:pt x="173" y="519"/>
                  <a:pt x="66" y="574"/>
                  <a:pt x="33" y="630"/>
                </a:cubicBezTo>
                <a:cubicBezTo>
                  <a:pt x="0" y="686"/>
                  <a:pt x="12" y="754"/>
                  <a:pt x="6" y="786"/>
                </a:cubicBezTo>
              </a:path>
            </a:pathLst>
          </a:custGeom>
          <a:noFill/>
          <a:ln w="15875" cmpd="sng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grpSp>
        <p:nvGrpSpPr>
          <p:cNvPr id="72189" name="Group 509"/>
          <p:cNvGrpSpPr>
            <a:grpSpLocks/>
          </p:cNvGrpSpPr>
          <p:nvPr/>
        </p:nvGrpSpPr>
        <p:grpSpPr bwMode="auto">
          <a:xfrm>
            <a:off x="5584825" y="3465514"/>
            <a:ext cx="469900" cy="1220787"/>
            <a:chOff x="2510" y="1559"/>
            <a:chExt cx="296" cy="769"/>
          </a:xfrm>
        </p:grpSpPr>
        <p:sp>
          <p:nvSpPr>
            <p:cNvPr id="72190" name="Freeform 510"/>
            <p:cNvSpPr>
              <a:spLocks/>
            </p:cNvSpPr>
            <p:nvPr/>
          </p:nvSpPr>
          <p:spPr bwMode="auto">
            <a:xfrm>
              <a:off x="2517" y="1559"/>
              <a:ext cx="285" cy="46"/>
            </a:xfrm>
            <a:custGeom>
              <a:avLst/>
              <a:gdLst>
                <a:gd name="T0" fmla="*/ 0 w 1008"/>
                <a:gd name="T1" fmla="*/ 171 h 171"/>
                <a:gd name="T2" fmla="*/ 156 w 1008"/>
                <a:gd name="T3" fmla="*/ 66 h 171"/>
                <a:gd name="T4" fmla="*/ 600 w 1008"/>
                <a:gd name="T5" fmla="*/ 48 h 171"/>
                <a:gd name="T6" fmla="*/ 876 w 1008"/>
                <a:gd name="T7" fmla="*/ 21 h 171"/>
                <a:gd name="T8" fmla="*/ 1008 w 1008"/>
                <a:gd name="T9" fmla="*/ 1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8" h="171">
                  <a:moveTo>
                    <a:pt x="0" y="171"/>
                  </a:moveTo>
                  <a:cubicBezTo>
                    <a:pt x="26" y="154"/>
                    <a:pt x="56" y="87"/>
                    <a:pt x="156" y="66"/>
                  </a:cubicBezTo>
                  <a:cubicBezTo>
                    <a:pt x="256" y="45"/>
                    <a:pt x="480" y="55"/>
                    <a:pt x="600" y="48"/>
                  </a:cubicBezTo>
                  <a:cubicBezTo>
                    <a:pt x="720" y="41"/>
                    <a:pt x="808" y="0"/>
                    <a:pt x="876" y="21"/>
                  </a:cubicBezTo>
                  <a:cubicBezTo>
                    <a:pt x="944" y="42"/>
                    <a:pt x="981" y="140"/>
                    <a:pt x="1008" y="171"/>
                  </a:cubicBezTo>
                </a:path>
              </a:pathLst>
            </a:custGeom>
            <a:noFill/>
            <a:ln w="12700" cap="flat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sr-Latn-RS"/>
            </a:p>
          </p:txBody>
        </p:sp>
        <p:sp>
          <p:nvSpPr>
            <p:cNvPr id="72191" name="Freeform 511"/>
            <p:cNvSpPr>
              <a:spLocks/>
            </p:cNvSpPr>
            <p:nvPr/>
          </p:nvSpPr>
          <p:spPr bwMode="auto">
            <a:xfrm>
              <a:off x="2510" y="1605"/>
              <a:ext cx="68" cy="723"/>
            </a:xfrm>
            <a:custGeom>
              <a:avLst/>
              <a:gdLst>
                <a:gd name="T0" fmla="*/ 8 w 68"/>
                <a:gd name="T1" fmla="*/ 0 h 723"/>
                <a:gd name="T2" fmla="*/ 8 w 68"/>
                <a:gd name="T3" fmla="*/ 38 h 723"/>
                <a:gd name="T4" fmla="*/ 52 w 68"/>
                <a:gd name="T5" fmla="*/ 169 h 723"/>
                <a:gd name="T6" fmla="*/ 66 w 68"/>
                <a:gd name="T7" fmla="*/ 251 h 723"/>
                <a:gd name="T8" fmla="*/ 38 w 68"/>
                <a:gd name="T9" fmla="*/ 723 h 7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723">
                  <a:moveTo>
                    <a:pt x="8" y="0"/>
                  </a:moveTo>
                  <a:cubicBezTo>
                    <a:pt x="4" y="13"/>
                    <a:pt x="0" y="10"/>
                    <a:pt x="8" y="38"/>
                  </a:cubicBezTo>
                  <a:cubicBezTo>
                    <a:pt x="15" y="66"/>
                    <a:pt x="43" y="133"/>
                    <a:pt x="52" y="169"/>
                  </a:cubicBezTo>
                  <a:cubicBezTo>
                    <a:pt x="62" y="204"/>
                    <a:pt x="68" y="159"/>
                    <a:pt x="66" y="251"/>
                  </a:cubicBezTo>
                  <a:cubicBezTo>
                    <a:pt x="64" y="343"/>
                    <a:pt x="44" y="625"/>
                    <a:pt x="38" y="723"/>
                  </a:cubicBezTo>
                </a:path>
              </a:pathLst>
            </a:custGeom>
            <a:noFill/>
            <a:ln w="12700" cap="flat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sr-Latn-RS"/>
            </a:p>
          </p:txBody>
        </p:sp>
        <p:sp>
          <p:nvSpPr>
            <p:cNvPr id="72192" name="Freeform 512"/>
            <p:cNvSpPr>
              <a:spLocks/>
            </p:cNvSpPr>
            <p:nvPr/>
          </p:nvSpPr>
          <p:spPr bwMode="auto">
            <a:xfrm>
              <a:off x="2724" y="1605"/>
              <a:ext cx="82" cy="707"/>
            </a:xfrm>
            <a:custGeom>
              <a:avLst/>
              <a:gdLst>
                <a:gd name="T0" fmla="*/ 78 w 82"/>
                <a:gd name="T1" fmla="*/ 0 h 707"/>
                <a:gd name="T2" fmla="*/ 78 w 82"/>
                <a:gd name="T3" fmla="*/ 38 h 707"/>
                <a:gd name="T4" fmla="*/ 54 w 82"/>
                <a:gd name="T5" fmla="*/ 97 h 707"/>
                <a:gd name="T6" fmla="*/ 33 w 82"/>
                <a:gd name="T7" fmla="*/ 230 h 707"/>
                <a:gd name="T8" fmla="*/ 0 w 82"/>
                <a:gd name="T9" fmla="*/ 707 h 7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707">
                  <a:moveTo>
                    <a:pt x="78" y="0"/>
                  </a:moveTo>
                  <a:cubicBezTo>
                    <a:pt x="81" y="13"/>
                    <a:pt x="82" y="22"/>
                    <a:pt x="78" y="38"/>
                  </a:cubicBezTo>
                  <a:cubicBezTo>
                    <a:pt x="74" y="54"/>
                    <a:pt x="61" y="65"/>
                    <a:pt x="54" y="97"/>
                  </a:cubicBezTo>
                  <a:cubicBezTo>
                    <a:pt x="46" y="129"/>
                    <a:pt x="42" y="128"/>
                    <a:pt x="33" y="230"/>
                  </a:cubicBezTo>
                  <a:cubicBezTo>
                    <a:pt x="24" y="332"/>
                    <a:pt x="7" y="608"/>
                    <a:pt x="0" y="707"/>
                  </a:cubicBezTo>
                </a:path>
              </a:pathLst>
            </a:custGeom>
            <a:noFill/>
            <a:ln w="15875" cap="flat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sr-Latn-RS"/>
            </a:p>
          </p:txBody>
        </p:sp>
      </p:grpSp>
      <p:sp>
        <p:nvSpPr>
          <p:cNvPr id="72193" name="Oval 513"/>
          <p:cNvSpPr>
            <a:spLocks noChangeArrowheads="1"/>
          </p:cNvSpPr>
          <p:nvPr/>
        </p:nvSpPr>
        <p:spPr bwMode="auto">
          <a:xfrm>
            <a:off x="5638800" y="4622801"/>
            <a:ext cx="304800" cy="80963"/>
          </a:xfrm>
          <a:prstGeom prst="ellipse">
            <a:avLst/>
          </a:prstGeom>
          <a:solidFill>
            <a:srgbClr val="FF0000"/>
          </a:solidFill>
          <a:ln w="12700">
            <a:solidFill>
              <a:srgbClr val="FF0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sr-Latn-RS"/>
          </a:p>
        </p:txBody>
      </p:sp>
      <p:sp>
        <p:nvSpPr>
          <p:cNvPr id="72194" name="Freeform 514"/>
          <p:cNvSpPr>
            <a:spLocks/>
          </p:cNvSpPr>
          <p:nvPr/>
        </p:nvSpPr>
        <p:spPr bwMode="auto">
          <a:xfrm>
            <a:off x="5467350" y="3532188"/>
            <a:ext cx="222250" cy="1268412"/>
          </a:xfrm>
          <a:custGeom>
            <a:avLst/>
            <a:gdLst>
              <a:gd name="T0" fmla="*/ 140 w 140"/>
              <a:gd name="T1" fmla="*/ 13 h 799"/>
              <a:gd name="T2" fmla="*/ 81 w 140"/>
              <a:gd name="T3" fmla="*/ 3 h 799"/>
              <a:gd name="T4" fmla="*/ 14 w 140"/>
              <a:gd name="T5" fmla="*/ 12 h 799"/>
              <a:gd name="T6" fmla="*/ 4 w 140"/>
              <a:gd name="T7" fmla="*/ 74 h 799"/>
              <a:gd name="T8" fmla="*/ 40 w 140"/>
              <a:gd name="T9" fmla="*/ 118 h 799"/>
              <a:gd name="T10" fmla="*/ 75 w 140"/>
              <a:gd name="T11" fmla="*/ 169 h 799"/>
              <a:gd name="T12" fmla="*/ 96 w 140"/>
              <a:gd name="T13" fmla="*/ 319 h 799"/>
              <a:gd name="T14" fmla="*/ 104 w 140"/>
              <a:gd name="T15" fmla="*/ 447 h 799"/>
              <a:gd name="T16" fmla="*/ 92 w 140"/>
              <a:gd name="T17" fmla="*/ 631 h 799"/>
              <a:gd name="T18" fmla="*/ 92 w 140"/>
              <a:gd name="T19" fmla="*/ 799 h 7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40" h="799">
                <a:moveTo>
                  <a:pt x="140" y="13"/>
                </a:moveTo>
                <a:cubicBezTo>
                  <a:pt x="131" y="11"/>
                  <a:pt x="102" y="3"/>
                  <a:pt x="81" y="3"/>
                </a:cubicBezTo>
                <a:cubicBezTo>
                  <a:pt x="59" y="3"/>
                  <a:pt x="26" y="0"/>
                  <a:pt x="14" y="12"/>
                </a:cubicBezTo>
                <a:cubicBezTo>
                  <a:pt x="1" y="23"/>
                  <a:pt x="0" y="56"/>
                  <a:pt x="4" y="74"/>
                </a:cubicBezTo>
                <a:cubicBezTo>
                  <a:pt x="9" y="92"/>
                  <a:pt x="28" y="102"/>
                  <a:pt x="40" y="118"/>
                </a:cubicBezTo>
                <a:cubicBezTo>
                  <a:pt x="52" y="134"/>
                  <a:pt x="66" y="136"/>
                  <a:pt x="75" y="169"/>
                </a:cubicBezTo>
                <a:cubicBezTo>
                  <a:pt x="84" y="202"/>
                  <a:pt x="91" y="273"/>
                  <a:pt x="96" y="319"/>
                </a:cubicBezTo>
                <a:cubicBezTo>
                  <a:pt x="101" y="365"/>
                  <a:pt x="105" y="395"/>
                  <a:pt x="104" y="447"/>
                </a:cubicBezTo>
                <a:cubicBezTo>
                  <a:pt x="103" y="499"/>
                  <a:pt x="94" y="572"/>
                  <a:pt x="92" y="631"/>
                </a:cubicBezTo>
                <a:cubicBezTo>
                  <a:pt x="90" y="690"/>
                  <a:pt x="92" y="764"/>
                  <a:pt x="92" y="799"/>
                </a:cubicBezTo>
              </a:path>
            </a:pathLst>
          </a:custGeom>
          <a:noFill/>
          <a:ln w="15875" cmpd="sng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72195" name="Freeform 515"/>
          <p:cNvSpPr>
            <a:spLocks/>
          </p:cNvSpPr>
          <p:nvPr/>
        </p:nvSpPr>
        <p:spPr bwMode="auto">
          <a:xfrm>
            <a:off x="5956300" y="3538538"/>
            <a:ext cx="198438" cy="1255712"/>
          </a:xfrm>
          <a:custGeom>
            <a:avLst/>
            <a:gdLst>
              <a:gd name="T0" fmla="*/ 0 w 125"/>
              <a:gd name="T1" fmla="*/ 6 h 791"/>
              <a:gd name="T2" fmla="*/ 101 w 125"/>
              <a:gd name="T3" fmla="*/ 7 h 791"/>
              <a:gd name="T4" fmla="*/ 122 w 125"/>
              <a:gd name="T5" fmla="*/ 46 h 791"/>
              <a:gd name="T6" fmla="*/ 80 w 125"/>
              <a:gd name="T7" fmla="*/ 112 h 791"/>
              <a:gd name="T8" fmla="*/ 59 w 125"/>
              <a:gd name="T9" fmla="*/ 159 h 791"/>
              <a:gd name="T10" fmla="*/ 38 w 125"/>
              <a:gd name="T11" fmla="*/ 253 h 791"/>
              <a:gd name="T12" fmla="*/ 21 w 125"/>
              <a:gd name="T13" fmla="*/ 421 h 791"/>
              <a:gd name="T14" fmla="*/ 20 w 125"/>
              <a:gd name="T15" fmla="*/ 791 h 7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5" h="791">
                <a:moveTo>
                  <a:pt x="0" y="6"/>
                </a:moveTo>
                <a:cubicBezTo>
                  <a:pt x="17" y="6"/>
                  <a:pt x="80" y="0"/>
                  <a:pt x="101" y="7"/>
                </a:cubicBezTo>
                <a:cubicBezTo>
                  <a:pt x="121" y="13"/>
                  <a:pt x="125" y="28"/>
                  <a:pt x="122" y="46"/>
                </a:cubicBezTo>
                <a:cubicBezTo>
                  <a:pt x="118" y="63"/>
                  <a:pt x="91" y="93"/>
                  <a:pt x="80" y="112"/>
                </a:cubicBezTo>
                <a:cubicBezTo>
                  <a:pt x="70" y="131"/>
                  <a:pt x="66" y="136"/>
                  <a:pt x="59" y="159"/>
                </a:cubicBezTo>
                <a:cubicBezTo>
                  <a:pt x="52" y="183"/>
                  <a:pt x="44" y="210"/>
                  <a:pt x="38" y="253"/>
                </a:cubicBezTo>
                <a:cubicBezTo>
                  <a:pt x="32" y="297"/>
                  <a:pt x="24" y="331"/>
                  <a:pt x="21" y="421"/>
                </a:cubicBezTo>
                <a:cubicBezTo>
                  <a:pt x="18" y="511"/>
                  <a:pt x="20" y="714"/>
                  <a:pt x="20" y="791"/>
                </a:cubicBezTo>
              </a:path>
            </a:pathLst>
          </a:custGeom>
          <a:noFill/>
          <a:ln w="15875" cmpd="sng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72196" name="Text Box 516"/>
          <p:cNvSpPr txBox="1">
            <a:spLocks noChangeArrowheads="1"/>
          </p:cNvSpPr>
          <p:nvPr/>
        </p:nvSpPr>
        <p:spPr bwMode="auto">
          <a:xfrm>
            <a:off x="5562600" y="3505201"/>
            <a:ext cx="312738" cy="30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 dirty="0"/>
          </a:p>
        </p:txBody>
      </p:sp>
      <p:sp>
        <p:nvSpPr>
          <p:cNvPr id="72197" name="Freeform 517"/>
          <p:cNvSpPr>
            <a:spLocks/>
          </p:cNvSpPr>
          <p:nvPr/>
        </p:nvSpPr>
        <p:spPr bwMode="auto">
          <a:xfrm>
            <a:off x="5511800" y="4510089"/>
            <a:ext cx="628650" cy="211137"/>
          </a:xfrm>
          <a:custGeom>
            <a:avLst/>
            <a:gdLst>
              <a:gd name="T0" fmla="*/ 0 w 1420"/>
              <a:gd name="T1" fmla="*/ 512 h 512"/>
              <a:gd name="T2" fmla="*/ 132 w 1420"/>
              <a:gd name="T3" fmla="*/ 174 h 512"/>
              <a:gd name="T4" fmla="*/ 610 w 1420"/>
              <a:gd name="T5" fmla="*/ 12 h 512"/>
              <a:gd name="T6" fmla="*/ 1180 w 1420"/>
              <a:gd name="T7" fmla="*/ 102 h 512"/>
              <a:gd name="T8" fmla="*/ 1360 w 1420"/>
              <a:gd name="T9" fmla="*/ 292 h 512"/>
              <a:gd name="T10" fmla="*/ 1420 w 1420"/>
              <a:gd name="T11" fmla="*/ 462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20" h="512">
                <a:moveTo>
                  <a:pt x="0" y="512"/>
                </a:moveTo>
                <a:cubicBezTo>
                  <a:pt x="22" y="457"/>
                  <a:pt x="30" y="257"/>
                  <a:pt x="132" y="174"/>
                </a:cubicBezTo>
                <a:cubicBezTo>
                  <a:pt x="234" y="91"/>
                  <a:pt x="435" y="24"/>
                  <a:pt x="610" y="12"/>
                </a:cubicBezTo>
                <a:cubicBezTo>
                  <a:pt x="785" y="0"/>
                  <a:pt x="1055" y="55"/>
                  <a:pt x="1180" y="102"/>
                </a:cubicBezTo>
                <a:cubicBezTo>
                  <a:pt x="1305" y="149"/>
                  <a:pt x="1320" y="232"/>
                  <a:pt x="1360" y="292"/>
                </a:cubicBezTo>
                <a:cubicBezTo>
                  <a:pt x="1400" y="352"/>
                  <a:pt x="1408" y="427"/>
                  <a:pt x="1420" y="462"/>
                </a:cubicBezTo>
              </a:path>
            </a:pathLst>
          </a:custGeom>
          <a:noFill/>
          <a:ln w="12700" cap="flat">
            <a:solidFill>
              <a:srgbClr val="0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72198" name="Line 518"/>
          <p:cNvSpPr>
            <a:spLocks noChangeShapeType="1"/>
          </p:cNvSpPr>
          <p:nvPr/>
        </p:nvSpPr>
        <p:spPr bwMode="auto">
          <a:xfrm flipH="1">
            <a:off x="5943600" y="4648200"/>
            <a:ext cx="990600" cy="76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  <p:sp>
        <p:nvSpPr>
          <p:cNvPr id="72199" name="Text Box 519"/>
          <p:cNvSpPr txBox="1">
            <a:spLocks noChangeArrowheads="1"/>
          </p:cNvSpPr>
          <p:nvPr/>
        </p:nvSpPr>
        <p:spPr bwMode="auto">
          <a:xfrm>
            <a:off x="5918200" y="3079751"/>
            <a:ext cx="368300" cy="28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 dirty="0"/>
          </a:p>
        </p:txBody>
      </p:sp>
      <p:sp>
        <p:nvSpPr>
          <p:cNvPr id="72200" name="Text Box 520"/>
          <p:cNvSpPr txBox="1">
            <a:spLocks noChangeArrowheads="1"/>
          </p:cNvSpPr>
          <p:nvPr/>
        </p:nvSpPr>
        <p:spPr bwMode="auto">
          <a:xfrm>
            <a:off x="5638801" y="3200400"/>
            <a:ext cx="263525" cy="31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 dirty="0"/>
          </a:p>
        </p:txBody>
      </p:sp>
      <p:sp>
        <p:nvSpPr>
          <p:cNvPr id="72201" name="Text Box 521"/>
          <p:cNvSpPr txBox="1">
            <a:spLocks noChangeArrowheads="1"/>
          </p:cNvSpPr>
          <p:nvPr/>
        </p:nvSpPr>
        <p:spPr bwMode="auto">
          <a:xfrm>
            <a:off x="3657600" y="1981201"/>
            <a:ext cx="76200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sl-SI" sz="1200" b="1" dirty="0">
                <a:solidFill>
                  <a:srgbClr val="FF0000"/>
                </a:solidFill>
                <a:latin typeface="Arial Black" panose="020B0A04020102020204" pitchFamily="34" charset="0"/>
              </a:rPr>
              <a:t> GABA</a:t>
            </a:r>
          </a:p>
        </p:txBody>
      </p:sp>
      <p:sp>
        <p:nvSpPr>
          <p:cNvPr id="72202" name="Text Box 522"/>
          <p:cNvSpPr txBox="1">
            <a:spLocks noChangeArrowheads="1"/>
          </p:cNvSpPr>
          <p:nvPr/>
        </p:nvSpPr>
        <p:spPr bwMode="auto">
          <a:xfrm>
            <a:off x="7696200" y="2057401"/>
            <a:ext cx="838200" cy="28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sl-SI" sz="1200" b="1" dirty="0">
                <a:solidFill>
                  <a:srgbClr val="FF0000"/>
                </a:solidFill>
                <a:latin typeface="Arial Black" panose="020B0A04020102020204" pitchFamily="34" charset="0"/>
              </a:rPr>
              <a:t>GABA</a:t>
            </a:r>
          </a:p>
        </p:txBody>
      </p:sp>
      <p:sp>
        <p:nvSpPr>
          <p:cNvPr id="72203" name="Text Box 523"/>
          <p:cNvSpPr txBox="1">
            <a:spLocks noChangeArrowheads="1"/>
          </p:cNvSpPr>
          <p:nvPr/>
        </p:nvSpPr>
        <p:spPr bwMode="auto">
          <a:xfrm>
            <a:off x="5987187" y="3760844"/>
            <a:ext cx="3778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sr-Latn-RS" sz="600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UNC</a:t>
            </a:r>
          </a:p>
          <a:p>
            <a:pPr algn="ctr"/>
            <a:r>
              <a:rPr lang="sr-Latn-RS" sz="600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49C</a:t>
            </a:r>
            <a:endParaRPr lang="sl-SI" sz="600" dirty="0">
              <a:solidFill>
                <a:schemeClr val="accent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endParaRPr lang="sl-SI" sz="600" dirty="0">
              <a:latin typeface="Arial Black" panose="020B0A04020102020204" pitchFamily="34" charset="0"/>
            </a:endParaRPr>
          </a:p>
        </p:txBody>
      </p:sp>
      <p:sp>
        <p:nvSpPr>
          <p:cNvPr id="72204" name="Text Box 524"/>
          <p:cNvSpPr txBox="1">
            <a:spLocks noChangeArrowheads="1"/>
          </p:cNvSpPr>
          <p:nvPr/>
        </p:nvSpPr>
        <p:spPr bwMode="auto">
          <a:xfrm>
            <a:off x="5253052" y="3759657"/>
            <a:ext cx="390837" cy="240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sr-Latn-RS" sz="600" dirty="0">
                <a:solidFill>
                  <a:srgbClr val="002060"/>
                </a:solidFill>
                <a:latin typeface="Arial Black" panose="020B0A04020102020204" pitchFamily="34" charset="0"/>
              </a:rPr>
              <a:t>UNC</a:t>
            </a:r>
          </a:p>
          <a:p>
            <a:pPr algn="ctr"/>
            <a:r>
              <a:rPr lang="sr-Latn-RS" sz="600" dirty="0">
                <a:solidFill>
                  <a:srgbClr val="002060"/>
                </a:solidFill>
                <a:latin typeface="Arial Black" panose="020B0A04020102020204" pitchFamily="34" charset="0"/>
              </a:rPr>
              <a:t>49B</a:t>
            </a:r>
            <a:endParaRPr lang="sl-SI" sz="6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72205" name="Group 525"/>
          <p:cNvGrpSpPr>
            <a:grpSpLocks/>
          </p:cNvGrpSpPr>
          <p:nvPr/>
        </p:nvGrpSpPr>
        <p:grpSpPr bwMode="auto">
          <a:xfrm rot="1389733">
            <a:off x="5257800" y="3344863"/>
            <a:ext cx="209550" cy="381000"/>
            <a:chOff x="9184" y="6480"/>
            <a:chExt cx="332" cy="600"/>
          </a:xfrm>
        </p:grpSpPr>
        <p:sp>
          <p:nvSpPr>
            <p:cNvPr id="72206" name="AutoShape 526"/>
            <p:cNvSpPr>
              <a:spLocks noChangeArrowheads="1"/>
            </p:cNvSpPr>
            <p:nvPr/>
          </p:nvSpPr>
          <p:spPr bwMode="auto">
            <a:xfrm>
              <a:off x="9184" y="6816"/>
              <a:ext cx="332" cy="264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72207" name="AutoShape 527"/>
            <p:cNvSpPr>
              <a:spLocks noChangeArrowheads="1"/>
            </p:cNvSpPr>
            <p:nvPr/>
          </p:nvSpPr>
          <p:spPr bwMode="auto">
            <a:xfrm>
              <a:off x="9184" y="6480"/>
              <a:ext cx="332" cy="336"/>
            </a:xfrm>
            <a:prstGeom prst="triangle">
              <a:avLst>
                <a:gd name="adj" fmla="val 50000"/>
              </a:avLst>
            </a:prstGeom>
            <a:solidFill>
              <a:srgbClr val="FFFF00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sr-Latn-RS"/>
            </a:p>
          </p:txBody>
        </p:sp>
      </p:grpSp>
      <p:grpSp>
        <p:nvGrpSpPr>
          <p:cNvPr id="72208" name="Group 528"/>
          <p:cNvGrpSpPr>
            <a:grpSpLocks/>
          </p:cNvGrpSpPr>
          <p:nvPr/>
        </p:nvGrpSpPr>
        <p:grpSpPr bwMode="auto">
          <a:xfrm rot="-1574527">
            <a:off x="6185229" y="3364326"/>
            <a:ext cx="211138" cy="381000"/>
            <a:chOff x="9184" y="6480"/>
            <a:chExt cx="332" cy="600"/>
          </a:xfrm>
        </p:grpSpPr>
        <p:sp>
          <p:nvSpPr>
            <p:cNvPr id="72209" name="AutoShape 529"/>
            <p:cNvSpPr>
              <a:spLocks noChangeArrowheads="1"/>
            </p:cNvSpPr>
            <p:nvPr/>
          </p:nvSpPr>
          <p:spPr bwMode="auto">
            <a:xfrm>
              <a:off x="9184" y="6816"/>
              <a:ext cx="332" cy="264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72210" name="AutoShape 530"/>
            <p:cNvSpPr>
              <a:spLocks noChangeArrowheads="1"/>
            </p:cNvSpPr>
            <p:nvPr/>
          </p:nvSpPr>
          <p:spPr bwMode="auto">
            <a:xfrm>
              <a:off x="9184" y="6480"/>
              <a:ext cx="332" cy="336"/>
            </a:xfrm>
            <a:prstGeom prst="triangle">
              <a:avLst>
                <a:gd name="adj" fmla="val 50000"/>
              </a:avLst>
            </a:prstGeom>
            <a:solidFill>
              <a:srgbClr val="FFFF00"/>
            </a:solidFill>
            <a:ln w="9525">
              <a:solidFill>
                <a:srgbClr val="000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sr-Latn-RS"/>
            </a:p>
          </p:txBody>
        </p:sp>
      </p:grpSp>
      <p:grpSp>
        <p:nvGrpSpPr>
          <p:cNvPr id="72211" name="Group 531"/>
          <p:cNvGrpSpPr>
            <a:grpSpLocks/>
          </p:cNvGrpSpPr>
          <p:nvPr/>
        </p:nvGrpSpPr>
        <p:grpSpPr bwMode="auto">
          <a:xfrm rot="-1574527">
            <a:off x="7496175" y="2324100"/>
            <a:ext cx="211138" cy="381000"/>
            <a:chOff x="9184" y="6480"/>
            <a:chExt cx="332" cy="600"/>
          </a:xfrm>
        </p:grpSpPr>
        <p:sp>
          <p:nvSpPr>
            <p:cNvPr id="72212" name="AutoShape 532"/>
            <p:cNvSpPr>
              <a:spLocks noChangeArrowheads="1"/>
            </p:cNvSpPr>
            <p:nvPr/>
          </p:nvSpPr>
          <p:spPr bwMode="auto">
            <a:xfrm>
              <a:off x="9184" y="6816"/>
              <a:ext cx="332" cy="264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336699"/>
            </a:solidFill>
            <a:ln w="9525">
              <a:solidFill>
                <a:srgbClr val="33669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72213" name="AutoShape 533"/>
            <p:cNvSpPr>
              <a:spLocks noChangeArrowheads="1"/>
            </p:cNvSpPr>
            <p:nvPr/>
          </p:nvSpPr>
          <p:spPr bwMode="auto">
            <a:xfrm>
              <a:off x="9184" y="6480"/>
              <a:ext cx="332" cy="336"/>
            </a:xfrm>
            <a:prstGeom prst="triangle">
              <a:avLst>
                <a:gd name="adj" fmla="val 50000"/>
              </a:avLst>
            </a:prstGeom>
            <a:solidFill>
              <a:srgbClr val="336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CC33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r-Latn-RS"/>
            </a:p>
          </p:txBody>
        </p:sp>
      </p:grpSp>
      <p:sp>
        <p:nvSpPr>
          <p:cNvPr id="72214" name="Text Box 534"/>
          <p:cNvSpPr txBox="1">
            <a:spLocks noChangeArrowheads="1"/>
          </p:cNvSpPr>
          <p:nvPr/>
        </p:nvSpPr>
        <p:spPr bwMode="auto">
          <a:xfrm>
            <a:off x="2819400" y="3200401"/>
            <a:ext cx="1219200" cy="28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sl-SI" sz="1200" b="1" dirty="0">
                <a:solidFill>
                  <a:srgbClr val="CC3300"/>
                </a:solidFill>
                <a:latin typeface="Arial Black" panose="020B0A04020102020204" pitchFamily="34" charset="0"/>
              </a:rPr>
              <a:t>Piperazin</a:t>
            </a:r>
          </a:p>
        </p:txBody>
      </p:sp>
      <p:sp>
        <p:nvSpPr>
          <p:cNvPr id="72215" name="AutoShape 535"/>
          <p:cNvSpPr>
            <a:spLocks noChangeArrowheads="1"/>
          </p:cNvSpPr>
          <p:nvPr/>
        </p:nvSpPr>
        <p:spPr bwMode="auto">
          <a:xfrm rot="1217291">
            <a:off x="3810000" y="3505200"/>
            <a:ext cx="211138" cy="166688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3366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/>
          </a:p>
        </p:txBody>
      </p:sp>
      <p:grpSp>
        <p:nvGrpSpPr>
          <p:cNvPr id="72216" name="Group 536"/>
          <p:cNvGrpSpPr>
            <a:grpSpLocks/>
          </p:cNvGrpSpPr>
          <p:nvPr/>
        </p:nvGrpSpPr>
        <p:grpSpPr bwMode="auto">
          <a:xfrm rot="1195596">
            <a:off x="4441825" y="2260600"/>
            <a:ext cx="211138" cy="381000"/>
            <a:chOff x="9184" y="6480"/>
            <a:chExt cx="332" cy="600"/>
          </a:xfrm>
        </p:grpSpPr>
        <p:sp>
          <p:nvSpPr>
            <p:cNvPr id="72217" name="AutoShape 537"/>
            <p:cNvSpPr>
              <a:spLocks noChangeArrowheads="1"/>
            </p:cNvSpPr>
            <p:nvPr/>
          </p:nvSpPr>
          <p:spPr bwMode="auto">
            <a:xfrm>
              <a:off x="9184" y="6816"/>
              <a:ext cx="332" cy="264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336699"/>
            </a:solidFill>
            <a:ln w="9525">
              <a:solidFill>
                <a:srgbClr val="33669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72218" name="AutoShape 538"/>
            <p:cNvSpPr>
              <a:spLocks noChangeArrowheads="1"/>
            </p:cNvSpPr>
            <p:nvPr/>
          </p:nvSpPr>
          <p:spPr bwMode="auto">
            <a:xfrm>
              <a:off x="9184" y="6480"/>
              <a:ext cx="332" cy="336"/>
            </a:xfrm>
            <a:prstGeom prst="triangle">
              <a:avLst>
                <a:gd name="adj" fmla="val 50000"/>
              </a:avLst>
            </a:prstGeom>
            <a:solidFill>
              <a:srgbClr val="336699"/>
            </a:solidFill>
            <a:ln w="9525">
              <a:solidFill>
                <a:srgbClr val="336699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sr-Latn-RS"/>
            </a:p>
          </p:txBody>
        </p:sp>
      </p:grpSp>
      <p:sp>
        <p:nvSpPr>
          <p:cNvPr id="72219" name="AutoShape 539"/>
          <p:cNvSpPr>
            <a:spLocks noChangeArrowheads="1"/>
          </p:cNvSpPr>
          <p:nvPr/>
        </p:nvSpPr>
        <p:spPr bwMode="auto">
          <a:xfrm rot="-1311078">
            <a:off x="8007350" y="3192464"/>
            <a:ext cx="209550" cy="168275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336699"/>
          </a:solidFill>
          <a:ln w="9525">
            <a:solidFill>
              <a:srgbClr val="336699"/>
            </a:solidFill>
            <a:miter lim="800000"/>
            <a:headEnd/>
            <a:tailEnd/>
          </a:ln>
        </p:spPr>
        <p:txBody>
          <a:bodyPr/>
          <a:lstStyle/>
          <a:p>
            <a:endParaRPr lang="sr-Latn-RS"/>
          </a:p>
        </p:txBody>
      </p:sp>
      <p:sp>
        <p:nvSpPr>
          <p:cNvPr id="72220" name="Text Box 540"/>
          <p:cNvSpPr txBox="1">
            <a:spLocks noChangeArrowheads="1"/>
          </p:cNvSpPr>
          <p:nvPr/>
        </p:nvSpPr>
        <p:spPr bwMode="auto">
          <a:xfrm>
            <a:off x="8443059" y="2906713"/>
            <a:ext cx="1295400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sl-SI" sz="1200" b="1" dirty="0">
                <a:solidFill>
                  <a:srgbClr val="CC3300"/>
                </a:solidFill>
                <a:latin typeface="Arial Black" panose="020B0A04020102020204" pitchFamily="34" charset="0"/>
              </a:rPr>
              <a:t>Piperazin</a:t>
            </a:r>
          </a:p>
        </p:txBody>
      </p:sp>
      <p:sp>
        <p:nvSpPr>
          <p:cNvPr id="72221" name="Oval 541"/>
          <p:cNvSpPr>
            <a:spLocks noChangeArrowheads="1"/>
          </p:cNvSpPr>
          <p:nvPr/>
        </p:nvSpPr>
        <p:spPr bwMode="auto">
          <a:xfrm>
            <a:off x="5867400" y="1981200"/>
            <a:ext cx="304800" cy="304800"/>
          </a:xfrm>
          <a:prstGeom prst="ellipse">
            <a:avLst/>
          </a:prstGeom>
          <a:solidFill>
            <a:srgbClr val="FFFF99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000"/>
              <a:t>C</a:t>
            </a:r>
            <a:r>
              <a:rPr lang="sr-Latn-CS" sz="1000"/>
              <a:t>l</a:t>
            </a:r>
            <a:r>
              <a:rPr lang="sr-Latn-CS" sz="1000" baseline="30000"/>
              <a:t>-</a:t>
            </a:r>
            <a:endParaRPr lang="sl-SI" sz="1000" baseline="30000"/>
          </a:p>
        </p:txBody>
      </p:sp>
      <p:sp>
        <p:nvSpPr>
          <p:cNvPr id="72222" name="Oval 542"/>
          <p:cNvSpPr>
            <a:spLocks noChangeArrowheads="1"/>
          </p:cNvSpPr>
          <p:nvPr/>
        </p:nvSpPr>
        <p:spPr bwMode="auto">
          <a:xfrm>
            <a:off x="4953000" y="1931824"/>
            <a:ext cx="304800" cy="304800"/>
          </a:xfrm>
          <a:prstGeom prst="ellipse">
            <a:avLst/>
          </a:prstGeom>
          <a:solidFill>
            <a:srgbClr val="FFFF99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sr-Latn-CS" sz="1000"/>
              <a:t>Cl</a:t>
            </a:r>
            <a:r>
              <a:rPr lang="sr-Latn-CS" sz="1000" baseline="30000"/>
              <a:t>-</a:t>
            </a:r>
            <a:endParaRPr lang="sl-SI" sz="1000" baseline="30000"/>
          </a:p>
        </p:txBody>
      </p:sp>
      <p:sp>
        <p:nvSpPr>
          <p:cNvPr id="72223" name="Oval 543"/>
          <p:cNvSpPr>
            <a:spLocks noChangeArrowheads="1"/>
          </p:cNvSpPr>
          <p:nvPr/>
        </p:nvSpPr>
        <p:spPr bwMode="auto">
          <a:xfrm>
            <a:off x="4953000" y="1828800"/>
            <a:ext cx="304800" cy="304800"/>
          </a:xfrm>
          <a:prstGeom prst="ellipse">
            <a:avLst/>
          </a:prstGeom>
          <a:solidFill>
            <a:srgbClr val="FFFF99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sr-Latn-CS" sz="1000"/>
              <a:t>Cl</a:t>
            </a:r>
            <a:r>
              <a:rPr lang="sr-Latn-CS" sz="1000" baseline="30000"/>
              <a:t>-</a:t>
            </a:r>
            <a:endParaRPr lang="sl-SI" sz="1000" baseline="30000"/>
          </a:p>
        </p:txBody>
      </p:sp>
      <p:sp>
        <p:nvSpPr>
          <p:cNvPr id="72224" name="Oval 544"/>
          <p:cNvSpPr>
            <a:spLocks noChangeArrowheads="1"/>
          </p:cNvSpPr>
          <p:nvPr/>
        </p:nvSpPr>
        <p:spPr bwMode="auto">
          <a:xfrm>
            <a:off x="5867400" y="1828800"/>
            <a:ext cx="304800" cy="304800"/>
          </a:xfrm>
          <a:prstGeom prst="ellipse">
            <a:avLst/>
          </a:prstGeom>
          <a:solidFill>
            <a:srgbClr val="FFFF99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000"/>
              <a:t>C</a:t>
            </a:r>
            <a:r>
              <a:rPr lang="sr-Latn-CS" sz="1000"/>
              <a:t>l</a:t>
            </a:r>
            <a:r>
              <a:rPr lang="sr-Latn-CS" sz="1000" baseline="30000"/>
              <a:t>-</a:t>
            </a:r>
            <a:endParaRPr lang="sl-SI" sz="1000" baseline="30000"/>
          </a:p>
        </p:txBody>
      </p:sp>
      <p:sp>
        <p:nvSpPr>
          <p:cNvPr id="72225" name="Oval 545"/>
          <p:cNvSpPr>
            <a:spLocks noChangeArrowheads="1"/>
          </p:cNvSpPr>
          <p:nvPr/>
        </p:nvSpPr>
        <p:spPr bwMode="auto">
          <a:xfrm>
            <a:off x="6248400" y="4953000"/>
            <a:ext cx="304800" cy="304800"/>
          </a:xfrm>
          <a:prstGeom prst="ellipse">
            <a:avLst/>
          </a:prstGeom>
          <a:solidFill>
            <a:srgbClr val="FFFF99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000"/>
              <a:t>C</a:t>
            </a:r>
            <a:r>
              <a:rPr lang="sr-Latn-CS" sz="1000"/>
              <a:t>l</a:t>
            </a:r>
            <a:r>
              <a:rPr lang="sr-Latn-CS" sz="1000" baseline="30000"/>
              <a:t>-</a:t>
            </a:r>
            <a:endParaRPr lang="sl-SI" sz="1000" baseline="30000"/>
          </a:p>
        </p:txBody>
      </p:sp>
      <p:sp>
        <p:nvSpPr>
          <p:cNvPr id="72226" name="Oval 546"/>
          <p:cNvSpPr>
            <a:spLocks noChangeArrowheads="1"/>
          </p:cNvSpPr>
          <p:nvPr/>
        </p:nvSpPr>
        <p:spPr bwMode="auto">
          <a:xfrm>
            <a:off x="5029200" y="4953000"/>
            <a:ext cx="304800" cy="304800"/>
          </a:xfrm>
          <a:prstGeom prst="ellipse">
            <a:avLst/>
          </a:prstGeom>
          <a:solidFill>
            <a:srgbClr val="FFFF99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sr-Latn-CS" sz="1000"/>
              <a:t>Cl</a:t>
            </a:r>
            <a:r>
              <a:rPr lang="sr-Latn-CS" sz="1000" baseline="30000"/>
              <a:t>-</a:t>
            </a:r>
            <a:endParaRPr lang="sl-SI" sz="1000" baseline="30000"/>
          </a:p>
        </p:txBody>
      </p:sp>
      <p:sp>
        <p:nvSpPr>
          <p:cNvPr id="72227" name="Oval 547"/>
          <p:cNvSpPr>
            <a:spLocks noChangeArrowheads="1"/>
          </p:cNvSpPr>
          <p:nvPr/>
        </p:nvSpPr>
        <p:spPr bwMode="auto">
          <a:xfrm>
            <a:off x="4648200" y="5257800"/>
            <a:ext cx="304800" cy="304800"/>
          </a:xfrm>
          <a:prstGeom prst="ellipse">
            <a:avLst/>
          </a:prstGeom>
          <a:solidFill>
            <a:srgbClr val="FFFF99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sr-Latn-CS" sz="1000"/>
              <a:t>Cl-</a:t>
            </a:r>
            <a:endParaRPr lang="sl-SI" sz="1000" baseline="30000"/>
          </a:p>
        </p:txBody>
      </p:sp>
      <p:sp>
        <p:nvSpPr>
          <p:cNvPr id="72228" name="Oval 548"/>
          <p:cNvSpPr>
            <a:spLocks noChangeArrowheads="1"/>
          </p:cNvSpPr>
          <p:nvPr/>
        </p:nvSpPr>
        <p:spPr bwMode="auto">
          <a:xfrm>
            <a:off x="6705600" y="5257800"/>
            <a:ext cx="304800" cy="304800"/>
          </a:xfrm>
          <a:prstGeom prst="ellipse">
            <a:avLst/>
          </a:prstGeom>
          <a:solidFill>
            <a:srgbClr val="FFFF99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000"/>
              <a:t>C</a:t>
            </a:r>
            <a:r>
              <a:rPr lang="sr-Latn-CS" sz="1000"/>
              <a:t>l</a:t>
            </a:r>
            <a:r>
              <a:rPr lang="sr-Latn-CS" sz="1000" baseline="30000"/>
              <a:t>-</a:t>
            </a:r>
            <a:endParaRPr lang="sl-SI" sz="1000" baseline="30000"/>
          </a:p>
        </p:txBody>
      </p:sp>
      <p:sp>
        <p:nvSpPr>
          <p:cNvPr id="72229" name="Oval 549"/>
          <p:cNvSpPr>
            <a:spLocks noChangeArrowheads="1"/>
          </p:cNvSpPr>
          <p:nvPr/>
        </p:nvSpPr>
        <p:spPr bwMode="auto">
          <a:xfrm>
            <a:off x="6096000" y="5334000"/>
            <a:ext cx="304800" cy="304800"/>
          </a:xfrm>
          <a:prstGeom prst="ellipse">
            <a:avLst/>
          </a:prstGeom>
          <a:solidFill>
            <a:srgbClr val="FFFF99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sr-Latn-CS" sz="1000"/>
              <a:t>Cl</a:t>
            </a:r>
            <a:r>
              <a:rPr lang="sr-Latn-CS" sz="1000" baseline="30000"/>
              <a:t>’</a:t>
            </a:r>
            <a:endParaRPr lang="sl-SI" sz="1000" baseline="30000"/>
          </a:p>
        </p:txBody>
      </p:sp>
      <p:sp>
        <p:nvSpPr>
          <p:cNvPr id="72230" name="Oval 550"/>
          <p:cNvSpPr>
            <a:spLocks noChangeArrowheads="1"/>
          </p:cNvSpPr>
          <p:nvPr/>
        </p:nvSpPr>
        <p:spPr bwMode="auto">
          <a:xfrm>
            <a:off x="5105400" y="5334000"/>
            <a:ext cx="304800" cy="304800"/>
          </a:xfrm>
          <a:prstGeom prst="ellipse">
            <a:avLst/>
          </a:prstGeom>
          <a:solidFill>
            <a:srgbClr val="FFFF99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000"/>
              <a:t>C</a:t>
            </a:r>
            <a:r>
              <a:rPr lang="sr-Latn-CS" sz="1000"/>
              <a:t>l</a:t>
            </a:r>
            <a:r>
              <a:rPr lang="sr-Latn-CS" sz="1000" baseline="30000"/>
              <a:t>-</a:t>
            </a:r>
            <a:endParaRPr lang="sl-SI" sz="1000" baseline="30000"/>
          </a:p>
        </p:txBody>
      </p:sp>
      <p:sp>
        <p:nvSpPr>
          <p:cNvPr id="72231" name="Text Box 551"/>
          <p:cNvSpPr txBox="1">
            <a:spLocks noChangeArrowheads="1"/>
          </p:cNvSpPr>
          <p:nvPr/>
        </p:nvSpPr>
        <p:spPr bwMode="auto">
          <a:xfrm>
            <a:off x="7391400" y="3859601"/>
            <a:ext cx="3276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r-Latn-CS" sz="2000" dirty="0">
                <a:solidFill>
                  <a:srgbClr val="0070C0"/>
                </a:solidFill>
                <a:latin typeface="Arial Black" panose="020B0A04020102020204" pitchFamily="34" charset="0"/>
              </a:rPr>
              <a:t>HYPER</a:t>
            </a:r>
            <a:r>
              <a:rPr lang="en-US" sz="2000" dirty="0">
                <a:solidFill>
                  <a:srgbClr val="0070C0"/>
                </a:solidFill>
                <a:latin typeface="Arial Black" panose="020B0A04020102020204" pitchFamily="34" charset="0"/>
              </a:rPr>
              <a:t>OLARIZATION</a:t>
            </a:r>
            <a:endParaRPr lang="sl-SI" sz="20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sp>
        <p:nvSpPr>
          <p:cNvPr id="72232" name="Text Box 552"/>
          <p:cNvSpPr txBox="1">
            <a:spLocks noChangeArrowheads="1"/>
          </p:cNvSpPr>
          <p:nvPr/>
        </p:nvSpPr>
        <p:spPr bwMode="auto">
          <a:xfrm>
            <a:off x="4814620" y="1162163"/>
            <a:ext cx="1981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b="1" dirty="0">
                <a:solidFill>
                  <a:srgbClr val="002060"/>
                </a:solidFill>
              </a:rPr>
              <a:t>Extra</a:t>
            </a:r>
            <a:r>
              <a:rPr lang="sl-SI" b="1" dirty="0">
                <a:solidFill>
                  <a:srgbClr val="002060"/>
                </a:solidFill>
              </a:rPr>
              <a:t>cellular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sl-SI" b="1" dirty="0">
                <a:solidFill>
                  <a:srgbClr val="002060"/>
                </a:solidFill>
              </a:rPr>
              <a:t>side</a:t>
            </a:r>
          </a:p>
        </p:txBody>
      </p:sp>
      <p:sp>
        <p:nvSpPr>
          <p:cNvPr id="72233" name="Rectangle 553"/>
          <p:cNvSpPr>
            <a:spLocks noChangeArrowheads="1"/>
          </p:cNvSpPr>
          <p:nvPr/>
        </p:nvSpPr>
        <p:spPr bwMode="auto">
          <a:xfrm>
            <a:off x="2164703" y="118545"/>
            <a:ext cx="870546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just"/>
            <a:r>
              <a:rPr lang="en-US" sz="2800" b="1" dirty="0"/>
              <a:t>      </a:t>
            </a:r>
            <a:r>
              <a:rPr lang="sr-Latn-CS" sz="2800" b="1" dirty="0"/>
              <a:t>GABA gated</a:t>
            </a:r>
            <a:r>
              <a:rPr lang="en-US" sz="2800" b="1" dirty="0"/>
              <a:t> ion-channel structure - 5 subunits</a:t>
            </a:r>
          </a:p>
        </p:txBody>
      </p:sp>
      <p:sp>
        <p:nvSpPr>
          <p:cNvPr id="2" name="Text Box 524">
            <a:extLst>
              <a:ext uri="{FF2B5EF4-FFF2-40B4-BE49-F238E27FC236}">
                <a16:creationId xmlns:a16="http://schemas.microsoft.com/office/drawing/2014/main" id="{CBA54C49-DAB3-966F-C376-9971864722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2924" y="3575506"/>
            <a:ext cx="390837" cy="240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sr-Latn-RS" sz="6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UNC</a:t>
            </a:r>
          </a:p>
          <a:p>
            <a:pPr algn="ctr"/>
            <a:r>
              <a:rPr lang="sr-Latn-RS" sz="6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49A</a:t>
            </a:r>
            <a:endParaRPr lang="sl-SI" sz="6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Text Box 524">
            <a:extLst>
              <a:ext uri="{FF2B5EF4-FFF2-40B4-BE49-F238E27FC236}">
                <a16:creationId xmlns:a16="http://schemas.microsoft.com/office/drawing/2014/main" id="{FB161268-0BA1-3227-9E50-0AE21E36F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5144" y="3285830"/>
            <a:ext cx="390837" cy="240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sr-Latn-RS" sz="500" dirty="0">
                <a:solidFill>
                  <a:srgbClr val="002060"/>
                </a:solidFill>
                <a:latin typeface="Arial Black" panose="020B0A04020102020204" pitchFamily="34" charset="0"/>
              </a:rPr>
              <a:t>UNC</a:t>
            </a:r>
          </a:p>
          <a:p>
            <a:pPr algn="ctr"/>
            <a:r>
              <a:rPr lang="sr-Latn-RS" sz="500" dirty="0">
                <a:solidFill>
                  <a:srgbClr val="002060"/>
                </a:solidFill>
                <a:latin typeface="Arial Black" panose="020B0A04020102020204" pitchFamily="34" charset="0"/>
              </a:rPr>
              <a:t>49B</a:t>
            </a:r>
            <a:endParaRPr lang="sl-SI" sz="5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Text Box 524">
            <a:extLst>
              <a:ext uri="{FF2B5EF4-FFF2-40B4-BE49-F238E27FC236}">
                <a16:creationId xmlns:a16="http://schemas.microsoft.com/office/drawing/2014/main" id="{D3FEB98D-CCE0-513E-4C37-E6B5669504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0865" y="3096435"/>
            <a:ext cx="390837" cy="240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sr-Latn-RS" sz="500" dirty="0">
                <a:solidFill>
                  <a:srgbClr val="002060"/>
                </a:solidFill>
                <a:latin typeface="Arial Black" panose="020B0A04020102020204" pitchFamily="34" charset="0"/>
              </a:rPr>
              <a:t>UNC</a:t>
            </a:r>
          </a:p>
          <a:p>
            <a:pPr algn="ctr"/>
            <a:r>
              <a:rPr lang="sr-Latn-RS" sz="500" dirty="0">
                <a:solidFill>
                  <a:srgbClr val="002060"/>
                </a:solidFill>
                <a:latin typeface="Arial Black" panose="020B0A04020102020204" pitchFamily="34" charset="0"/>
              </a:rPr>
              <a:t>49B</a:t>
            </a:r>
            <a:endParaRPr lang="sl-SI" sz="5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8BA5B9-B0F6-7F4D-F0F8-A065A76C1E93}"/>
              </a:ext>
            </a:extLst>
          </p:cNvPr>
          <p:cNvSpPr txBox="1"/>
          <p:nvPr/>
        </p:nvSpPr>
        <p:spPr>
          <a:xfrm>
            <a:off x="95549" y="1516451"/>
            <a:ext cx="2952819" cy="138499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2800" b="1" dirty="0"/>
              <a:t>GABA receptors</a:t>
            </a:r>
            <a:r>
              <a:rPr lang="en-US" sz="2800" dirty="0"/>
              <a:t>  underexplored in nematodes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A2D2A28C-5FD4-BDE7-8B98-2F674A2F55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08278" y="4741219"/>
            <a:ext cx="4383722" cy="193899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GABA receptors regulate inhibitory neurotransmission in nematodes.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n-US" altLang="en-US" sz="2400" dirty="0"/>
              <a:t>Activation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→ muscle relaxation and flaccid paralysis. </a:t>
            </a:r>
          </a:p>
        </p:txBody>
      </p:sp>
    </p:spTree>
    <p:extLst>
      <p:ext uri="{BB962C8B-B14F-4D97-AF65-F5344CB8AC3E}">
        <p14:creationId xmlns:p14="http://schemas.microsoft.com/office/powerpoint/2010/main" val="3913369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85185E-6 L 0.11641 0.0074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22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20" y="37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48148E-6 L 0.11081 0.0333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22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34" y="1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5 -0.00278 L 0.06666 0.1583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722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" y="8056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75 0.02453 L 0.08385 0.15764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722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74" y="6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5" presetID="49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013 -0.00347 L -0.14596 0.054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722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05" y="2894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692 0.03172 L -2.91667E-6 -3.7037E-6 " pathEditMode="relative" rAng="0" ptsTypes="AA">
                                      <p:cBhvr>
                                        <p:cTn id="18" dur="2000" spd="-100000" fill="hold"/>
                                        <p:tgtEl>
                                          <p:spTgt spid="722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46" y="-15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927 0.00463 L -0.10755 0.15092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22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41" y="7315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69 -0.00254 L -0.11563 0.12616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722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72" y="6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5" presetID="11" presetClass="exit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/>
                                        <p:tgtEl>
                                          <p:spTgt spid="72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9" presetID="0" presetClass="path" presetSubtype="0" repeatCount="indefinite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81481E-6 C 0.00677 0.00949 0.03086 0.03495 0.04063 0.0574 C 0.05039 0.08009 0.05508 0.10162 0.05833 0.13472 C 0.06159 0.16805 0.0651 0.20879 0.06042 0.25717 C 0.05573 0.30532 0.05052 0.38634 0.03021 0.425 C 0.0099 0.46365 -0.04232 0.47569 -0.06146 0.48912 " pathEditMode="relative" rAng="0" ptsTypes="AAAAAA">
                                      <p:cBhvr>
                                        <p:cTn id="30" dur="3000" fill="hold"/>
                                        <p:tgtEl>
                                          <p:spTgt spid="722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24444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44444E-6 C -0.00156 0.01226 -0.00781 0.04768 -0.00937 0.07361 C -0.01093 0.09953 -0.0092 0.10995 -0.00937 0.15555 C -0.00955 0.20115 -0.02031 0.2949 -0.01041 0.34722 C -0.00052 0.39953 0.0375 0.44398 0.05 0.46944 " pathEditMode="relative" rAng="0" ptsTypes="aaaaa">
                                      <p:cBhvr>
                                        <p:cTn id="32" dur="3000" fill="hold"/>
                                        <p:tgtEl>
                                          <p:spTgt spid="722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6" y="23472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1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5" dur="2000"/>
                                        <p:tgtEl>
                                          <p:spTgt spid="72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8" dur="2000"/>
                                        <p:tgtEl>
                                          <p:spTgt spid="72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2000"/>
                                        <p:tgtEl>
                                          <p:spTgt spid="7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4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2000"/>
                                        <p:tgtEl>
                                          <p:spTgt spid="72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4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2000"/>
                                        <p:tgtEl>
                                          <p:spTgt spid="72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5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2000"/>
                                        <p:tgtEl>
                                          <p:spTgt spid="72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5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2000"/>
                                        <p:tgtEl>
                                          <p:spTgt spid="72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6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2000"/>
                                        <p:tgtEl>
                                          <p:spTgt spid="72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64" presetID="5" presetClass="entr" presetSubtype="10" repeatCount="400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6" dur="2000"/>
                                        <p:tgtEl>
                                          <p:spTgt spid="72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193" grpId="0" animBg="1"/>
      <p:bldP spid="72202" grpId="0"/>
      <p:bldP spid="72214" grpId="0"/>
      <p:bldP spid="72215" grpId="0" animBg="1"/>
      <p:bldP spid="72219" grpId="0" animBg="1"/>
      <p:bldP spid="72220" grpId="0"/>
      <p:bldP spid="72222" grpId="0" animBg="1"/>
      <p:bldP spid="72225" grpId="0" animBg="1"/>
      <p:bldP spid="72226" grpId="0" animBg="1"/>
      <p:bldP spid="72227" grpId="0" animBg="1"/>
      <p:bldP spid="72228" grpId="0" animBg="1"/>
      <p:bldP spid="72229" grpId="0" animBg="1"/>
      <p:bldP spid="72230" grpId="0" animBg="1"/>
      <p:bldP spid="722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6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5597FFA-65C7-0C5B-8CF5-35ABC959FB8F}"/>
              </a:ext>
            </a:extLst>
          </p:cNvPr>
          <p:cNvSpPr txBox="1"/>
          <p:nvPr/>
        </p:nvSpPr>
        <p:spPr>
          <a:xfrm>
            <a:off x="475781" y="1145310"/>
            <a:ext cx="94706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Garamond" panose="02020404030301010803" pitchFamily="18" charset="0"/>
              </a:rPr>
              <a:t>Evaluate the effects of afoxolaner </a:t>
            </a:r>
            <a:r>
              <a:rPr lang="sr-Latn-RS" sz="2800" dirty="0">
                <a:latin typeface="Garamond" panose="02020404030301010803" pitchFamily="18" charset="0"/>
              </a:rPr>
              <a:t>and fluralaner </a:t>
            </a:r>
            <a:r>
              <a:rPr lang="en-US" sz="2800" dirty="0">
                <a:latin typeface="Garamond" panose="02020404030301010803" pitchFamily="18" charset="0"/>
              </a:rPr>
              <a:t>on:</a:t>
            </a:r>
            <a:endParaRPr lang="sr-Latn-RS" sz="2800" dirty="0">
              <a:latin typeface="Garamond" panose="02020404030301010803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ACBD579-4124-0C0C-E336-F4F31EF0B898}"/>
              </a:ext>
            </a:extLst>
          </p:cNvPr>
          <p:cNvSpPr/>
          <p:nvPr/>
        </p:nvSpPr>
        <p:spPr>
          <a:xfrm>
            <a:off x="3609531" y="216671"/>
            <a:ext cx="4972937" cy="685800"/>
          </a:xfrm>
          <a:prstGeom prst="roundRect">
            <a:avLst/>
          </a:prstGeom>
          <a:noFill/>
          <a:ln w="28575">
            <a:solidFill>
              <a:schemeClr val="accent1">
                <a:lumMod val="50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4400" dirty="0">
                <a:solidFill>
                  <a:schemeClr val="accent1">
                    <a:lumMod val="50000"/>
                  </a:schemeClr>
                </a:solidFill>
                <a:latin typeface="Garamond" panose="02020404030301010803" pitchFamily="18" charset="0"/>
              </a:rPr>
              <a:t>Aim of the study</a:t>
            </a:r>
            <a:endParaRPr lang="en-US" sz="4400" dirty="0">
              <a:solidFill>
                <a:schemeClr val="accent1">
                  <a:lumMod val="50000"/>
                </a:schemeClr>
              </a:solidFill>
              <a:latin typeface="Garamond" panose="02020404030301010803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DE7C5C8-5E75-2A68-87E4-30AE4188BD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2482" y="4012808"/>
            <a:ext cx="2359356" cy="2359356"/>
          </a:xfrm>
          <a:prstGeom prst="rect">
            <a:avLst/>
          </a:prstGeom>
        </p:spPr>
      </p:pic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B93DA780-9F9B-65C9-84CA-4875429264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83806390"/>
              </p:ext>
            </p:extLst>
          </p:nvPr>
        </p:nvGraphicFramePr>
        <p:xfrm>
          <a:off x="354482" y="2434590"/>
          <a:ext cx="8128000" cy="34527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5B634FA5-AEBC-0C82-20B6-0004B5DE2A2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23" t="12648" r="25304" b="10805"/>
          <a:stretch>
            <a:fillRect/>
          </a:stretch>
        </p:blipFill>
        <p:spPr>
          <a:xfrm>
            <a:off x="8854751" y="485836"/>
            <a:ext cx="2463282" cy="2495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1534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6000"/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0E6597F-C7AA-A87E-C8CB-98EC093DFD55}"/>
              </a:ext>
            </a:extLst>
          </p:cNvPr>
          <p:cNvSpPr txBox="1"/>
          <p:nvPr/>
        </p:nvSpPr>
        <p:spPr>
          <a:xfrm>
            <a:off x="189108" y="289227"/>
            <a:ext cx="8974183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chemeClr val="accent1">
                    <a:lumMod val="75000"/>
                  </a:schemeClr>
                </a:solidFill>
              </a:rPr>
              <a:t>C. elegans 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assay</a:t>
            </a:r>
            <a:endParaRPr lang="sr-Latn-RS" sz="28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Exposure to 1, 3 and 10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</a:rPr>
              <a:t>μM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 afoxolaner</a:t>
            </a:r>
            <a:endParaRPr lang="sr-Latn-RS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Observation for </a:t>
            </a:r>
            <a:r>
              <a:rPr lang="sr-Latn-RS" sz="2400" dirty="0">
                <a:solidFill>
                  <a:schemeClr val="accent1">
                    <a:lumMod val="75000"/>
                  </a:schemeClr>
                </a:solidFill>
              </a:rPr>
              <a:t>48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h</a:t>
            </a:r>
            <a:endParaRPr lang="sr-Latn-RS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</a:rPr>
              <a:t>Microtracker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 SMART 8</a:t>
            </a:r>
            <a:endParaRPr lang="sr-Latn-RS" sz="24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sr-Latn-RS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Measured:</a:t>
            </a:r>
            <a:endParaRPr lang="sr-Latn-RS" sz="24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number of adults</a:t>
            </a:r>
            <a:endParaRPr lang="sr-Latn-RS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distance travelled</a:t>
            </a:r>
            <a:endParaRPr lang="sr-Latn-RS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movement speed</a:t>
            </a:r>
            <a:endParaRPr lang="sr-Latn-RS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motility score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0A20451-3682-D4EF-208B-EEC3923AF1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3291" y="-102201"/>
            <a:ext cx="2320917" cy="230493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D6CC4EB-5747-2797-2C9C-E8AA9C971E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2778" y="2144933"/>
            <a:ext cx="2060627" cy="222523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8BCBB4D-453E-12D4-5625-94B150C5B2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85043" y="3011091"/>
            <a:ext cx="5578323" cy="38469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C491229-156F-5333-6F1E-6D1B5CCD32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300695"/>
            <a:ext cx="3566469" cy="1268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2882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6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EB59D9-4FAC-DA10-B179-B3EE8DCB08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6F9C5EA-2A6B-C0D6-1528-5109544CE47A}"/>
              </a:ext>
            </a:extLst>
          </p:cNvPr>
          <p:cNvSpPr txBox="1"/>
          <p:nvPr/>
        </p:nvSpPr>
        <p:spPr>
          <a:xfrm>
            <a:off x="343754" y="250963"/>
            <a:ext cx="89741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800" b="1" i="1" dirty="0">
                <a:solidFill>
                  <a:schemeClr val="accent1">
                    <a:lumMod val="75000"/>
                  </a:schemeClr>
                </a:solidFill>
              </a:rPr>
              <a:t>A. suum 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assay</a:t>
            </a:r>
            <a:endParaRPr lang="sr-Latn-RS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F44DE5-DD5B-6C6C-19BC-05F514509F40}"/>
              </a:ext>
            </a:extLst>
          </p:cNvPr>
          <p:cNvSpPr txBox="1"/>
          <p:nvPr/>
        </p:nvSpPr>
        <p:spPr>
          <a:xfrm>
            <a:off x="187480" y="836080"/>
            <a:ext cx="609790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RS" sz="2400" dirty="0">
                <a:solidFill>
                  <a:schemeClr val="accent1">
                    <a:lumMod val="75000"/>
                  </a:schemeClr>
                </a:solidFill>
              </a:rPr>
              <a:t>N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</a:rPr>
              <a:t>euromuscular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 preparation</a:t>
            </a:r>
            <a:r>
              <a:rPr lang="sr-Latn-RS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</a:rPr>
              <a:t>ACh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-induced</a:t>
            </a:r>
            <a:r>
              <a:rPr lang="sr-Latn-RS" sz="2400" dirty="0">
                <a:solidFill>
                  <a:schemeClr val="accent1">
                    <a:lumMod val="75000"/>
                  </a:schemeClr>
                </a:solidFill>
              </a:rPr>
              <a:t> isometric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 contractions</a:t>
            </a:r>
            <a:endParaRPr lang="sr-Latn-RS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GABA-induced relaxation</a:t>
            </a:r>
            <a:endParaRPr lang="sr-Latn-RS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Testing afoxolaner ± GABA ± piperazine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2DCF3CE-A1F1-65A8-E63C-00C5D658F2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7099" y="2467637"/>
            <a:ext cx="2445699" cy="27532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6BD0AC1-0535-9894-76A1-7062254C13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64" y="2591386"/>
            <a:ext cx="3366472" cy="391076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29386F9-3A9B-C590-46EA-239205C5519B}"/>
              </a:ext>
            </a:extLst>
          </p:cNvPr>
          <p:cNvSpPr txBox="1"/>
          <p:nvPr/>
        </p:nvSpPr>
        <p:spPr>
          <a:xfrm>
            <a:off x="5607698" y="97074"/>
            <a:ext cx="7003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b="1" dirty="0">
                <a:solidFill>
                  <a:srgbClr val="00B050"/>
                </a:solidFill>
              </a:rPr>
              <a:t>In silico isoxazoline pharmacology at invertebrate GABA receptor models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52AB116-0C62-CAB9-C15C-C0E6376D8999}"/>
              </a:ext>
            </a:extLst>
          </p:cNvPr>
          <p:cNvSpPr txBox="1"/>
          <p:nvPr/>
        </p:nvSpPr>
        <p:spPr>
          <a:xfrm>
            <a:off x="5319038" y="836080"/>
            <a:ext cx="687296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B050"/>
                </a:solidFill>
              </a:rPr>
              <a:t>Receptor sequence retrieval from public databases</a:t>
            </a:r>
            <a:endParaRPr lang="sr-Latn-RS" sz="2400" dirty="0">
              <a:solidFill>
                <a:srgbClr val="00B05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B050"/>
                </a:solidFill>
              </a:rPr>
              <a:t>Homology modelling (SWISS-MODEL, Phyre2.2)</a:t>
            </a:r>
            <a:endParaRPr lang="sr-Latn-RS" sz="2400" dirty="0">
              <a:solidFill>
                <a:srgbClr val="00B05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B050"/>
                </a:solidFill>
              </a:rPr>
              <a:t>Molecular docking simulations of ligand–receptor interactions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D1F0EE9-1B76-7A11-1F57-4889F19911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19148" y="5372985"/>
            <a:ext cx="4186197" cy="129787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6EBE716-E580-FEF7-21F7-2C3AC12339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05345" y="2185975"/>
            <a:ext cx="3800725" cy="3589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8314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600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9C172DC-FE86-3604-B3CA-DD1129F51464}"/>
              </a:ext>
            </a:extLst>
          </p:cNvPr>
          <p:cNvSpPr/>
          <p:nvPr/>
        </p:nvSpPr>
        <p:spPr>
          <a:xfrm>
            <a:off x="2100635" y="51224"/>
            <a:ext cx="4299921" cy="1167158"/>
          </a:xfrm>
          <a:prstGeom prst="roundRect">
            <a:avLst/>
          </a:prstGeom>
          <a:noFill/>
          <a:ln w="28575">
            <a:solidFill>
              <a:schemeClr val="accent1">
                <a:lumMod val="50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4400" dirty="0">
                <a:solidFill>
                  <a:schemeClr val="accent1">
                    <a:lumMod val="50000"/>
                  </a:schemeClr>
                </a:solidFill>
              </a:rPr>
              <a:t>Results</a:t>
            </a:r>
            <a:endParaRPr lang="en-US" sz="4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8A39AA-7554-DE02-9476-719A0B0D06BB}"/>
              </a:ext>
            </a:extLst>
          </p:cNvPr>
          <p:cNvSpPr txBox="1"/>
          <p:nvPr/>
        </p:nvSpPr>
        <p:spPr>
          <a:xfrm>
            <a:off x="202883" y="1256660"/>
            <a:ext cx="4983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3200" b="1" dirty="0">
                <a:solidFill>
                  <a:schemeClr val="accent5">
                    <a:lumMod val="75000"/>
                  </a:schemeClr>
                </a:solidFill>
              </a:rPr>
              <a:t>Effect on </a:t>
            </a:r>
            <a:r>
              <a:rPr lang="sr-Latn-RS" sz="3200" b="1" i="1" dirty="0">
                <a:solidFill>
                  <a:schemeClr val="accent5">
                    <a:lumMod val="75000"/>
                  </a:schemeClr>
                </a:solidFill>
              </a:rPr>
              <a:t>C. elegans</a:t>
            </a:r>
            <a:endParaRPr lang="en-US" sz="32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56B000-10BC-02BC-9B0C-28205D9AD8B9}"/>
              </a:ext>
            </a:extLst>
          </p:cNvPr>
          <p:cNvSpPr txBox="1"/>
          <p:nvPr/>
        </p:nvSpPr>
        <p:spPr>
          <a:xfrm>
            <a:off x="202883" y="2052972"/>
            <a:ext cx="5340667" cy="954107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chemeClr val="accent5">
                    <a:lumMod val="75000"/>
                  </a:schemeClr>
                </a:solidFill>
              </a:rPr>
              <a:t>Afoxolaner inhibits development and reduces motility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FC1946E-7924-777F-93B4-30DF17DC78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3550" y="1218382"/>
            <a:ext cx="6366761" cy="558147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89B7126-58C7-3127-AD4B-05458FCACF44}"/>
              </a:ext>
            </a:extLst>
          </p:cNvPr>
          <p:cNvSpPr txBox="1"/>
          <p:nvPr/>
        </p:nvSpPr>
        <p:spPr>
          <a:xfrm>
            <a:off x="852023" y="3218616"/>
            <a:ext cx="609790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70C0"/>
                </a:solidFill>
              </a:rPr>
              <a:t>No lethal effect observed</a:t>
            </a:r>
            <a:endParaRPr lang="sr-Latn-RS" sz="2800" dirty="0">
              <a:solidFill>
                <a:srgbClr val="0070C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B050"/>
                </a:solidFill>
              </a:rPr>
              <a:t>Fewer adult worms developed</a:t>
            </a:r>
            <a:endParaRPr lang="sr-Latn-RS" sz="2800" dirty="0">
              <a:solidFill>
                <a:srgbClr val="00B05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0000"/>
                </a:solidFill>
              </a:rPr>
              <a:t>Significant reduction in:</a:t>
            </a:r>
            <a:endParaRPr lang="sr-Latn-RS" sz="2800" dirty="0">
              <a:solidFill>
                <a:srgbClr val="FF0000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0000"/>
                </a:solidFill>
              </a:rPr>
              <a:t>distance travelled</a:t>
            </a:r>
            <a:endParaRPr lang="sr-Latn-RS" sz="2800" dirty="0">
              <a:solidFill>
                <a:srgbClr val="FF0000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0000"/>
                </a:solidFill>
              </a:rPr>
              <a:t>movement speed</a:t>
            </a:r>
            <a:endParaRPr lang="sr-Latn-RS" sz="2800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B0F0"/>
                </a:solidFill>
              </a:rPr>
              <a:t>Overall motility decreased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C4317765-D148-376B-6E83-1B972BF07E21}"/>
              </a:ext>
            </a:extLst>
          </p:cNvPr>
          <p:cNvSpPr/>
          <p:nvPr/>
        </p:nvSpPr>
        <p:spPr>
          <a:xfrm>
            <a:off x="10275570" y="4023360"/>
            <a:ext cx="1131570" cy="514350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51E0CDB-FBED-C687-64F5-F6E468B53AD7}"/>
              </a:ext>
            </a:extLst>
          </p:cNvPr>
          <p:cNvSpPr/>
          <p:nvPr/>
        </p:nvSpPr>
        <p:spPr>
          <a:xfrm>
            <a:off x="6950637" y="4175760"/>
            <a:ext cx="1131570" cy="5143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4F18F0E-1756-96F5-A6B1-8CE893890715}"/>
              </a:ext>
            </a:extLst>
          </p:cNvPr>
          <p:cNvSpPr/>
          <p:nvPr/>
        </p:nvSpPr>
        <p:spPr>
          <a:xfrm>
            <a:off x="9877890" y="1421130"/>
            <a:ext cx="1131570" cy="5143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98F4145-0187-B963-53AF-C3057BEF5B96}"/>
              </a:ext>
            </a:extLst>
          </p:cNvPr>
          <p:cNvSpPr/>
          <p:nvPr/>
        </p:nvSpPr>
        <p:spPr>
          <a:xfrm>
            <a:off x="6400556" y="1038506"/>
            <a:ext cx="1783323" cy="595983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8999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1009</TotalTime>
  <Words>777</Words>
  <Application>Microsoft Office PowerPoint</Application>
  <PresentationFormat>Widescreen</PresentationFormat>
  <Paragraphs>161</Paragraphs>
  <Slides>20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Arial Black</vt:lpstr>
      <vt:lpstr>Calibri</vt:lpstr>
      <vt:lpstr>Calibri Light</vt:lpstr>
      <vt:lpstr>Garamond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Sasa Trailovic</dc:creator>
  <cp:lastModifiedBy>Dragana Medic</cp:lastModifiedBy>
  <cp:revision>48</cp:revision>
  <dcterms:created xsi:type="dcterms:W3CDTF">2025-11-30T06:29:54Z</dcterms:created>
  <dcterms:modified xsi:type="dcterms:W3CDTF">2026-06-26T08:23:39Z</dcterms:modified>
</cp:coreProperties>
</file>